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304" r:id="rId4"/>
    <p:sldId id="305" r:id="rId5"/>
    <p:sldId id="349" r:id="rId6"/>
    <p:sldId id="311" r:id="rId7"/>
    <p:sldId id="350" r:id="rId8"/>
    <p:sldId id="351" r:id="rId9"/>
    <p:sldId id="331" r:id="rId10"/>
    <p:sldId id="332" r:id="rId11"/>
    <p:sldId id="333" r:id="rId12"/>
    <p:sldId id="334" r:id="rId13"/>
    <p:sldId id="339" r:id="rId14"/>
    <p:sldId id="341" r:id="rId15"/>
    <p:sldId id="340" r:id="rId16"/>
    <p:sldId id="352" r:id="rId17"/>
    <p:sldId id="353" r:id="rId18"/>
    <p:sldId id="354" r:id="rId19"/>
    <p:sldId id="29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9966"/>
    <a:srgbClr val="00CC00"/>
    <a:srgbClr val="0000FF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02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208" y="3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6" d="100"/>
        <a:sy n="56" d="100"/>
      </p:scale>
      <p:origin x="0" y="-6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3E199F6-7446-453F-99F2-1A6E5A46EA22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254068A-8B0F-4B11-8535-1422FF2506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412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AF7E-E442-40DD-BF65-D615D253970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92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54D3-AD2A-472A-B78E-D0A85DD0437A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65B9-2BEF-49C3-8001-72214F5A3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16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54D3-AD2A-472A-B78E-D0A85DD0437A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65B9-2BEF-49C3-8001-72214F5A3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380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54D3-AD2A-472A-B78E-D0A85DD0437A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65B9-2BEF-49C3-8001-72214F5A3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80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425388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5475"/>
            <a:ext cx="10515600" cy="1325563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54D3-AD2A-472A-B78E-D0A85DD0437A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65B9-2BEF-49C3-8001-72214F5A3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141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54D3-AD2A-472A-B78E-D0A85DD0437A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65B9-2BEF-49C3-8001-72214F5A3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435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54D3-AD2A-472A-B78E-D0A85DD0437A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65B9-2BEF-49C3-8001-72214F5A3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166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54D3-AD2A-472A-B78E-D0A85DD0437A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65B9-2BEF-49C3-8001-72214F5A3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6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54D3-AD2A-472A-B78E-D0A85DD0437A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65B9-2BEF-49C3-8001-72214F5A3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67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54D3-AD2A-472A-B78E-D0A85DD0437A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65B9-2BEF-49C3-8001-72214F5A3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654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54D3-AD2A-472A-B78E-D0A85DD0437A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65B9-2BEF-49C3-8001-72214F5A3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0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54D3-AD2A-472A-B78E-D0A85DD0437A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65B9-2BEF-49C3-8001-72214F5A3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738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3C7B54D3-AD2A-472A-B78E-D0A85DD0437A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5CB965B9-2BEF-49C3-8001-72214F5A3E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598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5" Type="http://schemas.openxmlformats.org/officeDocument/2006/relationships/image" Target="../media/image67.png"/><Relationship Id="rId4" Type="http://schemas.openxmlformats.org/officeDocument/2006/relationships/image" Target="../media/image66.png"/><Relationship Id="rId9" Type="http://schemas.openxmlformats.org/officeDocument/2006/relationships/image" Target="../media/image7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3" Type="http://schemas.openxmlformats.org/officeDocument/2006/relationships/image" Target="../media/image73.png"/><Relationship Id="rId7" Type="http://schemas.openxmlformats.org/officeDocument/2006/relationships/image" Target="../media/image77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png"/><Relationship Id="rId5" Type="http://schemas.openxmlformats.org/officeDocument/2006/relationships/image" Target="../media/image75.png"/><Relationship Id="rId4" Type="http://schemas.openxmlformats.org/officeDocument/2006/relationships/image" Target="../media/image74.png"/><Relationship Id="rId9" Type="http://schemas.openxmlformats.org/officeDocument/2006/relationships/image" Target="../media/image7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3" Type="http://schemas.openxmlformats.org/officeDocument/2006/relationships/image" Target="../media/image73.png"/><Relationship Id="rId7" Type="http://schemas.openxmlformats.org/officeDocument/2006/relationships/image" Target="../media/image77.png"/><Relationship Id="rId12" Type="http://schemas.openxmlformats.org/officeDocument/2006/relationships/image" Target="../media/image29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png"/><Relationship Id="rId11" Type="http://schemas.openxmlformats.org/officeDocument/2006/relationships/image" Target="../media/image28.png"/><Relationship Id="rId5" Type="http://schemas.openxmlformats.org/officeDocument/2006/relationships/image" Target="../media/image75.png"/><Relationship Id="rId10" Type="http://schemas.openxmlformats.org/officeDocument/2006/relationships/image" Target="../media/image80.png"/><Relationship Id="rId4" Type="http://schemas.openxmlformats.org/officeDocument/2006/relationships/image" Target="../media/image74.png"/><Relationship Id="rId9" Type="http://schemas.openxmlformats.org/officeDocument/2006/relationships/image" Target="../media/image79.png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5.png"/><Relationship Id="rId3" Type="http://schemas.openxmlformats.org/officeDocument/2006/relationships/image" Target="../media/image73.png"/><Relationship Id="rId12" Type="http://schemas.openxmlformats.org/officeDocument/2006/relationships/image" Target="../media/image84.png"/><Relationship Id="rId17" Type="http://schemas.openxmlformats.org/officeDocument/2006/relationships/image" Target="../media/image89.png"/><Relationship Id="rId2" Type="http://schemas.openxmlformats.org/officeDocument/2006/relationships/image" Target="../media/image72.png"/><Relationship Id="rId16" Type="http://schemas.openxmlformats.org/officeDocument/2006/relationships/image" Target="../media/image8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png"/><Relationship Id="rId11" Type="http://schemas.openxmlformats.org/officeDocument/2006/relationships/image" Target="../media/image83.png"/><Relationship Id="rId5" Type="http://schemas.openxmlformats.org/officeDocument/2006/relationships/image" Target="../media/image75.png"/><Relationship Id="rId15" Type="http://schemas.openxmlformats.org/officeDocument/2006/relationships/image" Target="../media/image87.png"/><Relationship Id="rId10" Type="http://schemas.openxmlformats.org/officeDocument/2006/relationships/image" Target="../media/image82.png"/><Relationship Id="rId4" Type="http://schemas.openxmlformats.org/officeDocument/2006/relationships/image" Target="../media/image74.png"/><Relationship Id="rId9" Type="http://schemas.openxmlformats.org/officeDocument/2006/relationships/image" Target="../media/image79.png"/><Relationship Id="rId14" Type="http://schemas.openxmlformats.org/officeDocument/2006/relationships/image" Target="../media/image8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16.png"/><Relationship Id="rId7" Type="http://schemas.openxmlformats.org/officeDocument/2006/relationships/image" Target="../media/image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3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0.png"/><Relationship Id="rId5" Type="http://schemas.openxmlformats.org/officeDocument/2006/relationships/image" Target="../media/image320.png"/><Relationship Id="rId4" Type="http://schemas.openxmlformats.org/officeDocument/2006/relationships/image" Target="../media/image3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5.png"/><Relationship Id="rId7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6.png"/><Relationship Id="rId7" Type="http://schemas.openxmlformats.org/officeDocument/2006/relationships/image" Target="../media/image7.png"/><Relationship Id="rId12" Type="http://schemas.openxmlformats.org/officeDocument/2006/relationships/image" Target="../media/image2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1.png"/><Relationship Id="rId5" Type="http://schemas.openxmlformats.org/officeDocument/2006/relationships/image" Target="../media/image18.png"/><Relationship Id="rId10" Type="http://schemas.openxmlformats.org/officeDocument/2006/relationships/image" Target="../media/image20.png"/><Relationship Id="rId4" Type="http://schemas.openxmlformats.org/officeDocument/2006/relationships/image" Target="../media/image17.png"/><Relationship Id="rId9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6.png"/><Relationship Id="rId7" Type="http://schemas.openxmlformats.org/officeDocument/2006/relationships/image" Target="../media/image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10" Type="http://schemas.openxmlformats.org/officeDocument/2006/relationships/image" Target="../media/image25.png"/><Relationship Id="rId4" Type="http://schemas.openxmlformats.org/officeDocument/2006/relationships/image" Target="../media/image17.png"/><Relationship Id="rId9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959864"/>
            <a:ext cx="8763000" cy="1371600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rgbClr val="0000FF"/>
                </a:solidFill>
              </a:rPr>
              <a:t>Dynamic and Online Algorithms</a:t>
            </a:r>
            <a:r>
              <a:rPr lang="en-US" sz="4800" b="1" dirty="0">
                <a:solidFill>
                  <a:srgbClr val="0000FF"/>
                </a:solidFill>
              </a:rPr>
              <a:t/>
            </a:r>
            <a:br>
              <a:rPr lang="en-US" sz="4800" b="1" dirty="0">
                <a:solidFill>
                  <a:srgbClr val="0000FF"/>
                </a:solidFill>
              </a:rPr>
            </a:br>
            <a:r>
              <a:rPr lang="en-US" sz="4800" b="1" dirty="0" smtClean="0">
                <a:solidFill>
                  <a:srgbClr val="0000FF"/>
                </a:solidFill>
              </a:rPr>
              <a:t>for Set Cover</a:t>
            </a:r>
            <a:endParaRPr lang="en-US" sz="4800" b="1" dirty="0">
              <a:solidFill>
                <a:srgbClr val="0000FF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895600" y="4191000"/>
            <a:ext cx="6400800" cy="21336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2"/>
                </a:solidFill>
                <a:latin typeface="Calibri" panose="020F0502020204030204" pitchFamily="34" charset="0"/>
              </a:rPr>
              <a:t>Anupam Gupta</a:t>
            </a:r>
          </a:p>
          <a:p>
            <a:r>
              <a:rPr lang="en-US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Carnegie Mellon University</a:t>
            </a:r>
          </a:p>
          <a:p>
            <a:endParaRPr lang="en-US" sz="18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r>
              <a:rPr lang="en-US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Ravishankar Krishnaswamy (Microsoft India)</a:t>
            </a:r>
            <a:br>
              <a:rPr lang="en-US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en-US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Amit Kumar (IIT Delhi) and </a:t>
            </a:r>
            <a:br>
              <a:rPr lang="en-US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en-US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Debmalya Panigrahi (Duke)</a:t>
            </a:r>
            <a:endParaRPr lang="en-US" sz="18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49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the online algorithm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54901" y="1885593"/>
            <a:ext cx="2282359" cy="2836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97442" y="1885593"/>
            <a:ext cx="1335746" cy="27961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93370" y="1885593"/>
            <a:ext cx="1868424" cy="28363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7371" y="1885593"/>
            <a:ext cx="1211420" cy="29421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517347" y="1885593"/>
            <a:ext cx="606358" cy="2836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8921976" y="1885593"/>
            <a:ext cx="2435192" cy="28363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458973" y="1885593"/>
            <a:ext cx="1335746" cy="27961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895344" y="5038344"/>
            <a:ext cx="4151376" cy="5943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101325" y="5219895"/>
            <a:ext cx="250257" cy="25025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605047" y="5219895"/>
            <a:ext cx="250257" cy="25025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612491" y="5219895"/>
            <a:ext cx="250257" cy="25025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108769" y="5219895"/>
            <a:ext cx="250257" cy="25025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619935" y="5219895"/>
            <a:ext cx="250257" cy="25025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6116213" y="5219895"/>
            <a:ext cx="250257" cy="25025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123657" y="5219895"/>
            <a:ext cx="250257" cy="25025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627379" y="5219895"/>
            <a:ext cx="250257" cy="25025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4828032" y="5733288"/>
            <a:ext cx="2628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Universe of current points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23" idx="0"/>
          </p:cNvCxnSpPr>
          <p:nvPr/>
        </p:nvCxnSpPr>
        <p:spPr>
          <a:xfrm flipH="1" flipV="1">
            <a:off x="3465576" y="2075688"/>
            <a:ext cx="760878" cy="314420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4" idx="0"/>
          </p:cNvCxnSpPr>
          <p:nvPr/>
        </p:nvCxnSpPr>
        <p:spPr>
          <a:xfrm flipH="1" flipV="1">
            <a:off x="4479919" y="2025400"/>
            <a:ext cx="250257" cy="319449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6" idx="0"/>
          </p:cNvCxnSpPr>
          <p:nvPr/>
        </p:nvCxnSpPr>
        <p:spPr>
          <a:xfrm flipV="1">
            <a:off x="5233898" y="2025400"/>
            <a:ext cx="737134" cy="319449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25" idx="0"/>
          </p:cNvCxnSpPr>
          <p:nvPr/>
        </p:nvCxnSpPr>
        <p:spPr>
          <a:xfrm flipV="1">
            <a:off x="5737620" y="2075688"/>
            <a:ext cx="3591666" cy="314420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28" idx="1"/>
          </p:cNvCxnSpPr>
          <p:nvPr/>
        </p:nvCxnSpPr>
        <p:spPr>
          <a:xfrm flipV="1">
            <a:off x="6152862" y="2032702"/>
            <a:ext cx="213608" cy="322384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27" idx="0"/>
          </p:cNvCxnSpPr>
          <p:nvPr/>
        </p:nvCxnSpPr>
        <p:spPr>
          <a:xfrm flipV="1">
            <a:off x="6745064" y="2025400"/>
            <a:ext cx="5075462" cy="319449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29" idx="0"/>
          </p:cNvCxnSpPr>
          <p:nvPr/>
        </p:nvCxnSpPr>
        <p:spPr>
          <a:xfrm flipV="1">
            <a:off x="7248786" y="2035969"/>
            <a:ext cx="3235499" cy="31839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30" idx="0"/>
          </p:cNvCxnSpPr>
          <p:nvPr/>
        </p:nvCxnSpPr>
        <p:spPr>
          <a:xfrm flipH="1" flipV="1">
            <a:off x="3804619" y="2032702"/>
            <a:ext cx="3947889" cy="318719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593592" y="1417320"/>
            <a:ext cx="120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density = </a:t>
            </a:r>
            <a:r>
              <a:rPr lang="en-US" dirty="0"/>
              <a:t>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414156" y="1417320"/>
            <a:ext cx="120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density = 2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9536682" y="1417320"/>
            <a:ext cx="120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density = 2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10917926" y="1417320"/>
            <a:ext cx="120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density =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745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66" grpId="0"/>
      <p:bldP spid="6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online algorithm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54901" y="1885593"/>
            <a:ext cx="2282359" cy="2836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97442" y="1885593"/>
            <a:ext cx="1335746" cy="27961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93370" y="1885593"/>
            <a:ext cx="1868424" cy="28363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7371" y="1885593"/>
            <a:ext cx="1211420" cy="29421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517347" y="1885593"/>
            <a:ext cx="606358" cy="2836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8921976" y="1885593"/>
            <a:ext cx="2435192" cy="28363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458973" y="1885593"/>
            <a:ext cx="1335746" cy="27961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3593592" y="1417320"/>
            <a:ext cx="120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density = 3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5414156" y="1417320"/>
            <a:ext cx="120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density </a:t>
            </a:r>
            <a:r>
              <a:rPr lang="en-US" smtClean="0"/>
              <a:t>= 2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9536682" y="1417320"/>
            <a:ext cx="120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density = 2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10917926" y="1417320"/>
            <a:ext cx="120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density = 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236976" y="1816608"/>
                <a:ext cx="4466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6976" y="1816608"/>
                <a:ext cx="44666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608832" y="1816608"/>
                <a:ext cx="4519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8832" y="1816608"/>
                <a:ext cx="45198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008120" y="1816608"/>
                <a:ext cx="4519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8120" y="1816608"/>
                <a:ext cx="451982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80760" y="1816608"/>
                <a:ext cx="4519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760" y="1816608"/>
                <a:ext cx="45198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675376" y="1816608"/>
                <a:ext cx="4519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5376" y="1816608"/>
                <a:ext cx="451982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9536682" y="1808067"/>
                <a:ext cx="4519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6682" y="1808067"/>
                <a:ext cx="451982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9935970" y="1808067"/>
                <a:ext cx="4519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5970" y="1808067"/>
                <a:ext cx="45198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1575700" y="1829748"/>
                <a:ext cx="4519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75700" y="1829748"/>
                <a:ext cx="451982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048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online</a:t>
            </a:r>
            <a:r>
              <a:rPr lang="en-US" dirty="0" smtClean="0"/>
              <a:t> </a:t>
            </a:r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93370" y="1885593"/>
            <a:ext cx="1868424" cy="28363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7371" y="1885593"/>
            <a:ext cx="1211420" cy="29421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458973" y="1885593"/>
            <a:ext cx="1335746" cy="27961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0678755" y="3926019"/>
            <a:ext cx="1406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density [3,4]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0678755" y="3390504"/>
            <a:ext cx="120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density = 2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10678755" y="2854989"/>
            <a:ext cx="120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density = 1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10678754" y="4461534"/>
            <a:ext cx="1353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density [5,8]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59664" y="3032297"/>
            <a:ext cx="102412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59664" y="3559601"/>
            <a:ext cx="102412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59664" y="4126529"/>
            <a:ext cx="102412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59664" y="4635545"/>
            <a:ext cx="102412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2433693" y="3991465"/>
            <a:ext cx="2282359" cy="2836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935224" y="3922480"/>
                <a:ext cx="4466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5224" y="3922480"/>
                <a:ext cx="44666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307080" y="3922480"/>
                <a:ext cx="4519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7080" y="3922480"/>
                <a:ext cx="45198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706368" y="3922480"/>
                <a:ext cx="4519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6368" y="3922480"/>
                <a:ext cx="451982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51"/>
          <p:cNvSpPr/>
          <p:nvPr/>
        </p:nvSpPr>
        <p:spPr>
          <a:xfrm>
            <a:off x="6228675" y="3403726"/>
            <a:ext cx="2435192" cy="28363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843381" y="3326200"/>
                <a:ext cx="4519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3381" y="3326200"/>
                <a:ext cx="45198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7242669" y="3326200"/>
                <a:ext cx="4519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2669" y="3326200"/>
                <a:ext cx="45198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/>
          <p:cNvSpPr/>
          <p:nvPr/>
        </p:nvSpPr>
        <p:spPr>
          <a:xfrm>
            <a:off x="3074710" y="3404840"/>
            <a:ext cx="1335746" cy="27961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8271071" y="2865344"/>
            <a:ext cx="606358" cy="2836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343500" y="3335855"/>
                <a:ext cx="4519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3500" y="3335855"/>
                <a:ext cx="451982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8329424" y="2809499"/>
                <a:ext cx="4519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9424" y="2809499"/>
                <a:ext cx="451982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758184" y="3337264"/>
                <a:ext cx="4519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8184" y="3337264"/>
                <a:ext cx="451983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978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online</a:t>
            </a:r>
            <a:r>
              <a:rPr lang="en-US" dirty="0" smtClean="0"/>
              <a:t> </a:t>
            </a:r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93370" y="1885593"/>
            <a:ext cx="1868424" cy="28363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7371" y="1885593"/>
            <a:ext cx="1211420" cy="29421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458973" y="1885593"/>
            <a:ext cx="1335746" cy="27961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0678755" y="3926019"/>
            <a:ext cx="1406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density [3,4]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0678755" y="3390504"/>
            <a:ext cx="120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density = 2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10678755" y="2854989"/>
            <a:ext cx="120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density = 1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10678754" y="4461534"/>
            <a:ext cx="1353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density [5,8]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59664" y="3032297"/>
            <a:ext cx="102412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59664" y="3559601"/>
            <a:ext cx="102412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59664" y="4126529"/>
            <a:ext cx="102412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59664" y="4635545"/>
            <a:ext cx="102412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2433693" y="3991465"/>
            <a:ext cx="2282359" cy="2836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935224" y="3922480"/>
                <a:ext cx="4466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5224" y="3922480"/>
                <a:ext cx="44666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307080" y="3922480"/>
                <a:ext cx="4519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7080" y="3922480"/>
                <a:ext cx="45198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706368" y="3922480"/>
                <a:ext cx="4519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6368" y="3922480"/>
                <a:ext cx="451982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51"/>
          <p:cNvSpPr/>
          <p:nvPr/>
        </p:nvSpPr>
        <p:spPr>
          <a:xfrm>
            <a:off x="6228675" y="3403726"/>
            <a:ext cx="2435192" cy="28363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843381" y="3326200"/>
                <a:ext cx="4519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3381" y="3326200"/>
                <a:ext cx="45198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7242669" y="3326200"/>
                <a:ext cx="4519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2669" y="3326200"/>
                <a:ext cx="45198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/>
          <p:cNvSpPr/>
          <p:nvPr/>
        </p:nvSpPr>
        <p:spPr>
          <a:xfrm>
            <a:off x="3074710" y="3404840"/>
            <a:ext cx="1335746" cy="27961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8271071" y="2865344"/>
            <a:ext cx="606358" cy="2836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343500" y="3335855"/>
                <a:ext cx="4519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3500" y="3335855"/>
                <a:ext cx="451982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8329424" y="2809499"/>
                <a:ext cx="4519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9424" y="2809499"/>
                <a:ext cx="451982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758184" y="3337264"/>
                <a:ext cx="4519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8184" y="3337264"/>
                <a:ext cx="451983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72381" y="4873582"/>
                <a:ext cx="9776010" cy="3785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FF0000"/>
                    </a:solidFill>
                  </a:rPr>
                  <a:t>Unstable set </a:t>
                </a:r>
                <a:r>
                  <a:rPr lang="en-US" dirty="0" smtClean="0"/>
                  <a:t>S: set that contains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∈(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 smtClean="0"/>
                  <a:t> elements, all currently being covered at densities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381" y="4873582"/>
                <a:ext cx="9776010" cy="378565"/>
              </a:xfrm>
              <a:prstGeom prst="rect">
                <a:avLst/>
              </a:prstGeom>
              <a:blipFill>
                <a:blip r:embed="rId10"/>
                <a:stretch>
                  <a:fillRect l="-561" t="-4762" b="-2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737360" y="5257800"/>
                <a:ext cx="64242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E.g., suppose</a:t>
                </a:r>
                <a:r>
                  <a:rPr lang="en-US" dirty="0"/>
                  <a:t> </a:t>
                </a:r>
                <a:r>
                  <a:rPr lang="en-US" dirty="0" smtClean="0"/>
                  <a:t>some set contains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</m:sSub>
                  </m:oMath>
                </a14:m>
                <a:r>
                  <a:rPr lang="en-US" dirty="0" smtClean="0"/>
                  <a:t>. Then it is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unstable</a:t>
                </a:r>
                <a:r>
                  <a:rPr lang="en-US" dirty="0" smtClean="0"/>
                  <a:t>. </a:t>
                </a:r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360" y="5257800"/>
                <a:ext cx="6424259" cy="369332"/>
              </a:xfrm>
              <a:prstGeom prst="rect">
                <a:avLst/>
              </a:prstGeom>
              <a:blipFill>
                <a:blip r:embed="rId11"/>
                <a:stretch>
                  <a:fillRect l="-759" t="-10000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76072" y="5797296"/>
                <a:ext cx="86685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0000FF"/>
                    </a:solidFill>
                  </a:rPr>
                  <a:t>Lemma: </a:t>
                </a:r>
                <a:r>
                  <a:rPr lang="en-US" dirty="0" smtClean="0"/>
                  <a:t>no unstable sets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dirty="0" smtClean="0">
                    <a:sym typeface="Symbol" panose="05050102010706020507" pitchFamily="18" charset="2"/>
                  </a:rPr>
                  <a:t> 	solution is almost greedy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⇒ </m:t>
                    </m:r>
                  </m:oMath>
                </a14:m>
                <a:r>
                  <a:rPr lang="en-US" dirty="0" smtClean="0">
                    <a:sym typeface="Symbol" panose="05050102010706020507" pitchFamily="18" charset="2"/>
                  </a:rPr>
                  <a:t> solution is O(log n)-approximate.</a:t>
                </a:r>
                <a:endParaRPr lang="en-US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72" y="5797296"/>
                <a:ext cx="8668592" cy="369332"/>
              </a:xfrm>
              <a:prstGeom prst="rect">
                <a:avLst/>
              </a:prstGeom>
              <a:blipFill>
                <a:blip r:embed="rId12"/>
                <a:stretch>
                  <a:fillRect l="-633" t="-8197" r="-422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9244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online </a:t>
            </a:r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93370" y="1885593"/>
            <a:ext cx="1868424" cy="28363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7371" y="1885593"/>
            <a:ext cx="1211420" cy="29421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458973" y="1885593"/>
            <a:ext cx="1335746" cy="27961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0678755" y="3926019"/>
            <a:ext cx="1406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density [3,4]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0678755" y="3390504"/>
            <a:ext cx="120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density = 2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10678755" y="2854989"/>
            <a:ext cx="120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density = 1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10678754" y="4461534"/>
            <a:ext cx="1353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density [5,8]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59664" y="3032297"/>
            <a:ext cx="102412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59664" y="3559601"/>
            <a:ext cx="102412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59664" y="4126529"/>
            <a:ext cx="102412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59664" y="4635545"/>
            <a:ext cx="102412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2433693" y="3991465"/>
            <a:ext cx="2282359" cy="2836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935224" y="3922480"/>
                <a:ext cx="4466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5224" y="3922480"/>
                <a:ext cx="44666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307080" y="3922480"/>
                <a:ext cx="4519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7080" y="3922480"/>
                <a:ext cx="45198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706368" y="3922480"/>
                <a:ext cx="4519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6368" y="3922480"/>
                <a:ext cx="451982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51"/>
          <p:cNvSpPr/>
          <p:nvPr/>
        </p:nvSpPr>
        <p:spPr>
          <a:xfrm>
            <a:off x="6228675" y="3403726"/>
            <a:ext cx="2435192" cy="28363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843381" y="3326200"/>
                <a:ext cx="4519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3381" y="3326200"/>
                <a:ext cx="45198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7242669" y="3326200"/>
                <a:ext cx="4519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2669" y="3326200"/>
                <a:ext cx="45198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/>
          <p:cNvSpPr/>
          <p:nvPr/>
        </p:nvSpPr>
        <p:spPr>
          <a:xfrm>
            <a:off x="3074710" y="3404840"/>
            <a:ext cx="1335746" cy="27961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8271071" y="2865344"/>
            <a:ext cx="606358" cy="2836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758184" y="3337264"/>
                <a:ext cx="4519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8184" y="3337264"/>
                <a:ext cx="451983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215959" y="1820898"/>
                <a:ext cx="4519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5959" y="1820898"/>
                <a:ext cx="451982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601591" y="1820898"/>
                <a:ext cx="4519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1591" y="1820898"/>
                <a:ext cx="451982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982591" y="1820898"/>
                <a:ext cx="4471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2591" y="1820898"/>
                <a:ext cx="447174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5072508" y="2866803"/>
            <a:ext cx="1868424" cy="28363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161729" y="2802108"/>
                <a:ext cx="4471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1729" y="2802108"/>
                <a:ext cx="447174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30936" y="5038344"/>
                <a:ext cx="52270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Suppose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b>
                    </m:sSub>
                  </m:oMath>
                </a14:m>
                <a:r>
                  <a:rPr lang="en-US" dirty="0" smtClean="0"/>
                  <a:t> arrives. </a:t>
                </a:r>
                <a:r>
                  <a:rPr lang="en-US" dirty="0"/>
                  <a:t>C</a:t>
                </a:r>
                <a:r>
                  <a:rPr lang="en-US" dirty="0" smtClean="0"/>
                  <a:t>over it with any set containing it.</a:t>
                </a:r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936" y="5038344"/>
                <a:ext cx="5227072" cy="369332"/>
              </a:xfrm>
              <a:prstGeom prst="rect">
                <a:avLst/>
              </a:prstGeom>
              <a:blipFill>
                <a:blip r:embed="rId14"/>
                <a:stretch>
                  <a:fillRect l="-1050" t="-10000" r="-233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966216" y="5428488"/>
            <a:ext cx="2657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Now green set is unstable.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963168" y="5827776"/>
                <a:ext cx="36758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So add it in, and assign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b>
                    </m:sSub>
                  </m:oMath>
                </a14:m>
                <a:r>
                  <a:rPr lang="en-US" dirty="0" smtClean="0"/>
                  <a:t> to it.</a:t>
                </a: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168" y="5827776"/>
                <a:ext cx="3675814" cy="369332"/>
              </a:xfrm>
              <a:prstGeom prst="rect">
                <a:avLst/>
              </a:prstGeom>
              <a:blipFill>
                <a:blip r:embed="rId15"/>
                <a:stretch>
                  <a:fillRect l="-1327" t="-8197" r="-663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343500" y="3335855"/>
                <a:ext cx="4519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3500" y="3335855"/>
                <a:ext cx="451982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8329424" y="2809499"/>
                <a:ext cx="4519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9424" y="2809499"/>
                <a:ext cx="451982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594360" y="6208776"/>
            <a:ext cx="3900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Clean up, resettle sets at the right level.</a:t>
            </a:r>
          </a:p>
        </p:txBody>
      </p:sp>
    </p:spTree>
    <p:extLst>
      <p:ext uri="{BB962C8B-B14F-4D97-AF65-F5344CB8AC3E}">
        <p14:creationId xmlns:p14="http://schemas.microsoft.com/office/powerpoint/2010/main" val="24278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2.59259E-6 L 0.022 0.1629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4" y="8148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3.33333E-6 L 0.02838 0.166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9" y="831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4.07407E-6 L -0.18554 0.1650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84" y="8241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44444E-6 L 0.19167 0.088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83" y="4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1.85185E-6 L -0.00651 -0.075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6" y="-375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4.07407E-6 L -0.01849 -0.0713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4" y="-3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8" grpId="0" animBg="1"/>
      <p:bldP spid="50" grpId="0"/>
      <p:bldP spid="33" grpId="0" animBg="1"/>
      <p:bldP spid="33" grpId="1" animBg="1"/>
      <p:bldP spid="42" grpId="0"/>
      <p:bldP spid="42" grpId="1"/>
      <p:bldP spid="3" grpId="0"/>
      <p:bldP spid="45" grpId="0"/>
      <p:bldP spid="48" grpId="0"/>
      <p:bldP spid="59" grpId="0"/>
      <p:bldP spid="61" grpId="0"/>
      <p:bldP spid="5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When a new element arrives and not covered by current sets,</a:t>
            </a:r>
          </a:p>
          <a:p>
            <a:pPr marL="0" indent="0">
              <a:buNone/>
            </a:pPr>
            <a:r>
              <a:rPr lang="en-US" sz="1800" dirty="0" smtClean="0"/>
              <a:t>	pick any set that covers it, add it with density 1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If some unstable set exists, add it to the correct level, assign those elements to it.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May cause other sets to lose elements, become lighter.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They “float up” to the correct level.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Cause other sets to become unstable, etc.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 smtClean="0"/>
              <a:t>Claim: </a:t>
            </a:r>
            <a:r>
              <a:rPr lang="en-US" sz="1800" dirty="0" smtClean="0"/>
              <a:t>system stabilizes. Also, O(log n) changes per arrival, amortized.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409944" y="1728216"/>
                <a:ext cx="5354286" cy="3782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FF0000"/>
                    </a:solidFill>
                  </a:rPr>
                  <a:t>Invariant: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element at level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≈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has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2(</m:t>
                    </m:r>
                    <m:r>
                      <m:rPr>
                        <m:sty m:val="p"/>
                      </m:rP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⁡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– </m:t>
                    </m:r>
                    <m:r>
                      <a:rPr lang="en-US" i="1" dirty="0" err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tokens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9944" y="1728216"/>
                <a:ext cx="5354286" cy="378245"/>
              </a:xfrm>
              <a:prstGeom prst="rect">
                <a:avLst/>
              </a:prstGeom>
              <a:blipFill>
                <a:blip r:embed="rId2"/>
                <a:stretch>
                  <a:fillRect l="-1025" t="-6452" r="-911" b="-24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970520" y="2721864"/>
                <a:ext cx="38000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0000FF"/>
                    </a:solidFill>
                  </a:rPr>
                  <a:t>Start each element with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func>
                      <m:func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</m:oMath>
                </a14:m>
                <a:r>
                  <a:rPr lang="en-US" dirty="0" smtClean="0">
                    <a:solidFill>
                      <a:srgbClr val="0000FF"/>
                    </a:solidFill>
                  </a:rPr>
                  <a:t> tokens</a:t>
                </a:r>
                <a:endParaRPr lang="en-US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0520" y="2721864"/>
                <a:ext cx="3800015" cy="369332"/>
              </a:xfrm>
              <a:prstGeom prst="rect">
                <a:avLst/>
              </a:prstGeom>
              <a:blipFill>
                <a:blip r:embed="rId3"/>
                <a:stretch>
                  <a:fillRect l="-1445" t="-10000" r="-803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8061960" y="3718560"/>
            <a:ext cx="3655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solidFill>
                  <a:srgbClr val="00CC00"/>
                </a:solidFill>
              </a:rPr>
              <a:t>Elements moving down lose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00CC00"/>
                </a:solidFill>
              </a:rPr>
              <a:t> tokens</a:t>
            </a:r>
            <a:br>
              <a:rPr lang="en-US" dirty="0" smtClean="0">
                <a:solidFill>
                  <a:srgbClr val="00CC00"/>
                </a:solidFill>
              </a:rPr>
            </a:br>
            <a:r>
              <a:rPr lang="en-US" dirty="0">
                <a:solidFill>
                  <a:srgbClr val="00CC00"/>
                </a:solidFill>
              </a:rPr>
              <a:t>	</a:t>
            </a:r>
            <a:r>
              <a:rPr lang="en-US" dirty="0" smtClean="0">
                <a:solidFill>
                  <a:srgbClr val="00CC00"/>
                </a:solidFill>
              </a:rPr>
              <a:t>use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00CC00"/>
                </a:solidFill>
              </a:rPr>
              <a:t> to pay for new set</a:t>
            </a:r>
            <a:endParaRPr lang="en-US" dirty="0">
              <a:solidFill>
                <a:srgbClr val="00CC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05569" y="4785360"/>
            <a:ext cx="40909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solidFill>
                  <a:srgbClr val="7030A0"/>
                </a:solidFill>
              </a:rPr>
              <a:t>Sets moving up lose </a:t>
            </a:r>
            <a:r>
              <a:rPr lang="en-US" dirty="0" smtClean="0">
                <a:solidFill>
                  <a:srgbClr val="FF0000"/>
                </a:solidFill>
              </a:rPr>
              <a:t>½ </a:t>
            </a:r>
            <a:r>
              <a:rPr lang="en-US" dirty="0" smtClean="0">
                <a:solidFill>
                  <a:srgbClr val="7030A0"/>
                </a:solidFill>
              </a:rPr>
              <a:t>of their elements</a:t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>use their other token to pay for rising up*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296144" y="6464808"/>
            <a:ext cx="17964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*minor cheating here.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60802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55"/>
          <p:cNvGrpSpPr/>
          <p:nvPr/>
        </p:nvGrpSpPr>
        <p:grpSpPr>
          <a:xfrm>
            <a:off x="9435501" y="1783419"/>
            <a:ext cx="2136808" cy="1867301"/>
            <a:chOff x="8310790" y="1887854"/>
            <a:chExt cx="2136808" cy="1867301"/>
          </a:xfrm>
        </p:grpSpPr>
        <p:sp>
          <p:nvSpPr>
            <p:cNvPr id="55" name="Rectangle 54"/>
            <p:cNvSpPr/>
            <p:nvPr/>
          </p:nvSpPr>
          <p:spPr>
            <a:xfrm>
              <a:off x="8310790" y="1887854"/>
              <a:ext cx="2136808" cy="1867301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8374994" y="2472164"/>
              <a:ext cx="2014854" cy="643260"/>
              <a:chOff x="3308029" y="4508205"/>
              <a:chExt cx="5499086" cy="1164658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3330340" y="4508205"/>
                <a:ext cx="5476775" cy="1164658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4196615" y="4585208"/>
                <a:ext cx="4494998" cy="1020278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5120640" y="4671836"/>
                <a:ext cx="3474720" cy="827772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6063916" y="4758463"/>
                <a:ext cx="2435192" cy="673768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6920564" y="4873966"/>
                <a:ext cx="1463040" cy="481263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4" name="TextBox 43"/>
                  <p:cNvSpPr txBox="1"/>
                  <p:nvPr/>
                </p:nvSpPr>
                <p:spPr>
                  <a:xfrm>
                    <a:off x="3308029" y="4825664"/>
                    <a:ext cx="930752" cy="5800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 dirty="0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44" name="TextBox 4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08029" y="4825664"/>
                    <a:ext cx="930752" cy="580013"/>
                  </a:xfrm>
                  <a:prstGeom prst="rect">
                    <a:avLst/>
                  </a:prstGeom>
                  <a:blipFill>
                    <a:blip r:embed="rId2"/>
                    <a:stretch>
                      <a:fillRect b="-3846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4245788" y="4825664"/>
                    <a:ext cx="930752" cy="5800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 dirty="0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45" name="TextBox 4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45788" y="4825664"/>
                    <a:ext cx="930752" cy="580013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b="-1923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6" name="TextBox 45"/>
                  <p:cNvSpPr txBox="1"/>
                  <p:nvPr/>
                </p:nvSpPr>
                <p:spPr>
                  <a:xfrm>
                    <a:off x="5190662" y="4825664"/>
                    <a:ext cx="930752" cy="5800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 dirty="0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46" name="TextBox 4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190662" y="4825664"/>
                    <a:ext cx="930752" cy="580013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923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6135533" y="4825664"/>
                    <a:ext cx="930752" cy="5800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 dirty="0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47" name="TextBox 4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5533" y="4825664"/>
                    <a:ext cx="930752" cy="580013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b="-1923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8" name="TextBox 47"/>
                  <p:cNvSpPr txBox="1"/>
                  <p:nvPr/>
                </p:nvSpPr>
                <p:spPr>
                  <a:xfrm>
                    <a:off x="7292292" y="4825664"/>
                    <a:ext cx="920307" cy="58001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 dirty="0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a14:m>
                    <a:r>
                      <a:rPr lang="en-US" sz="1600" dirty="0" smtClean="0"/>
                      <a:t> </a:t>
                    </a:r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48" name="TextBox 4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292292" y="4825664"/>
                    <a:ext cx="920307" cy="580013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b="-192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898898" y="2088773"/>
                <a:ext cx="75764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Classical Online model: </a:t>
                </a:r>
                <a:r>
                  <a:rPr lang="en-US" dirty="0" smtClean="0"/>
                  <a:t>competitive ratio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func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⁡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, tight in most respects</a:t>
                </a:r>
                <a:endParaRPr lang="en-US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898" y="2088773"/>
                <a:ext cx="7576433" cy="369332"/>
              </a:xfrm>
              <a:prstGeom prst="rect">
                <a:avLst/>
              </a:prstGeom>
              <a:blipFill>
                <a:blip r:embed="rId7"/>
                <a:stretch>
                  <a:fillRect l="-644" t="-10000" r="-644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Box 69"/>
          <p:cNvSpPr txBox="1"/>
          <p:nvPr/>
        </p:nvSpPr>
        <p:spPr>
          <a:xfrm>
            <a:off x="898898" y="2871660"/>
            <a:ext cx="1993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Dynamic set cover: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1313688" y="4077440"/>
                <a:ext cx="97452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Theorem 2b. </a:t>
                </a:r>
                <a:r>
                  <a:rPr lang="en-US" dirty="0" smtClean="0"/>
                  <a:t>Algorithm that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competitive (randomized),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 smtClean="0"/>
                  <a:t> 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update time</a:t>
                </a:r>
                <a:r>
                  <a:rPr lang="en-US" dirty="0" smtClean="0"/>
                  <a:t> (amortized).</a:t>
                </a:r>
                <a:endParaRPr lang="en-US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688" y="4077440"/>
                <a:ext cx="9745297" cy="369332"/>
              </a:xfrm>
              <a:prstGeom prst="rect">
                <a:avLst/>
              </a:prstGeom>
              <a:blipFill>
                <a:blip r:embed="rId8"/>
                <a:stretch>
                  <a:fillRect l="-563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Title 1"/>
          <p:cNvSpPr>
            <a:spLocks noGrp="1"/>
          </p:cNvSpPr>
          <p:nvPr>
            <p:ph type="title"/>
          </p:nvPr>
        </p:nvSpPr>
        <p:spPr>
          <a:xfrm>
            <a:off x="838200" y="275475"/>
            <a:ext cx="10515600" cy="1325563"/>
          </a:xfrm>
        </p:spPr>
        <p:txBody>
          <a:bodyPr/>
          <a:lstStyle/>
          <a:p>
            <a:r>
              <a:rPr lang="en-US" dirty="0" smtClean="0"/>
              <a:t>a quick word about update time algorithms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216151" y="3958865"/>
            <a:ext cx="9743380" cy="606481"/>
          </a:xfrm>
          <a:prstGeom prst="rect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874520" y="4910328"/>
                <a:ext cx="981151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Corollary: </a:t>
                </a:r>
                <a:r>
                  <a:rPr lang="en-US" dirty="0" smtClean="0"/>
                  <a:t>a deterministic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dirty="0" smtClean="0"/>
                  <a:t>-approximation for dynamic (weighted) vertex cover</a:t>
                </a:r>
                <a:br>
                  <a:rPr lang="en-US" dirty="0" smtClean="0"/>
                </a:br>
                <a:r>
                  <a:rPr lang="en-US" dirty="0" smtClean="0"/>
                  <a:t>		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update time</a:t>
                </a:r>
                <a:r>
                  <a:rPr lang="en-US" dirty="0" smtClean="0"/>
                  <a:t>.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4520" y="4910328"/>
                <a:ext cx="9811512" cy="646331"/>
              </a:xfrm>
              <a:prstGeom prst="rect">
                <a:avLst/>
              </a:prstGeom>
              <a:blipFill>
                <a:blip r:embed="rId9"/>
                <a:stretch>
                  <a:fillRect l="-559" t="-5660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928077" y="5419775"/>
            <a:ext cx="18253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sets = vertices</a:t>
            </a:r>
          </a:p>
          <a:p>
            <a:r>
              <a:rPr lang="en-US" dirty="0" smtClean="0"/>
              <a:t>edges = elements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612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vertex cover algorithms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23544" y="1929384"/>
            <a:ext cx="4541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sets = vertices sit at various integer levels </a:t>
            </a:r>
            <a:endParaRPr lang="en-US" sz="20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7205472" y="5266944"/>
            <a:ext cx="4389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8028432" y="5184648"/>
            <a:ext cx="201168" cy="20116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8762238" y="5184648"/>
            <a:ext cx="201168" cy="20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9857232" y="5184648"/>
            <a:ext cx="201168" cy="20116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7205472" y="4651248"/>
            <a:ext cx="4389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0290048" y="2973743"/>
            <a:ext cx="201168" cy="20116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0058400" y="4550664"/>
            <a:ext cx="201168" cy="201168"/>
          </a:xfrm>
          <a:prstGeom prst="ellipse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9351264" y="4550664"/>
            <a:ext cx="201168" cy="20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7205472" y="3056039"/>
            <a:ext cx="4389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7853172" y="2948254"/>
            <a:ext cx="201168" cy="201168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661654" y="2973743"/>
            <a:ext cx="201168" cy="20116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9671304" y="2955455"/>
            <a:ext cx="201168" cy="20116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923544" y="2573931"/>
            <a:ext cx="6029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level(element/edge e) = highest level of set containing it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923544" y="3178383"/>
                <a:ext cx="2203104" cy="4129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dual(e)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𝑙𝑒𝑣𝑒𝑙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544" y="3178383"/>
                <a:ext cx="2203104" cy="412934"/>
              </a:xfrm>
              <a:prstGeom prst="rect">
                <a:avLst/>
              </a:prstGeom>
              <a:blipFill>
                <a:blip r:embed="rId2"/>
                <a:stretch>
                  <a:fillRect l="-3047" t="-4412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stCxn id="7" idx="7"/>
            <a:endCxn id="17" idx="3"/>
          </p:cNvCxnSpPr>
          <p:nvPr/>
        </p:nvCxnSpPr>
        <p:spPr>
          <a:xfrm flipV="1">
            <a:off x="8200140" y="3127163"/>
            <a:ext cx="1500624" cy="208694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1631168" y="50840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1620947" y="446658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594592" y="28641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 rot="16200000">
            <a:off x="11444457" y="3580599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…</a:t>
            </a:r>
            <a:endParaRPr lang="en-US" sz="2800"/>
          </a:p>
        </p:txBody>
      </p:sp>
      <p:sp>
        <p:nvSpPr>
          <p:cNvPr id="27" name="TextBox 26"/>
          <p:cNvSpPr txBox="1"/>
          <p:nvPr/>
        </p:nvSpPr>
        <p:spPr>
          <a:xfrm>
            <a:off x="923544" y="4362485"/>
            <a:ext cx="52625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Every vertex should be (approx.) feasible for dual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989621" y="4910328"/>
                <a:ext cx="2716834" cy="777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∈ 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9621" y="4910328"/>
                <a:ext cx="2716834" cy="7776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923543" y="5950984"/>
            <a:ext cx="7339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So move vertices up/down as needed to satisfy this (</a:t>
            </a:r>
            <a:r>
              <a:rPr lang="en-US" sz="2000" b="1" dirty="0" smtClean="0"/>
              <a:t>approximately</a:t>
            </a:r>
            <a:r>
              <a:rPr lang="en-US" sz="2000" dirty="0" smtClean="0"/>
              <a:t>).</a:t>
            </a:r>
            <a:endParaRPr lang="en-US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8721852" y="6351094"/>
            <a:ext cx="3248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9933"/>
                </a:solidFill>
              </a:rPr>
              <a:t>[Bhattacharya </a:t>
            </a:r>
            <a:r>
              <a:rPr lang="en-US" sz="1600" dirty="0" err="1" smtClean="0">
                <a:solidFill>
                  <a:srgbClr val="FF9933"/>
                </a:solidFill>
              </a:rPr>
              <a:t>Henzinger</a:t>
            </a:r>
            <a:r>
              <a:rPr lang="en-US" sz="1600" dirty="0" smtClean="0">
                <a:solidFill>
                  <a:srgbClr val="FF9933"/>
                </a:solidFill>
              </a:rPr>
              <a:t> </a:t>
            </a:r>
            <a:r>
              <a:rPr lang="en-US" sz="1600" dirty="0" err="1" smtClean="0">
                <a:solidFill>
                  <a:srgbClr val="FF9933"/>
                </a:solidFill>
              </a:rPr>
              <a:t>Italiano</a:t>
            </a:r>
            <a:r>
              <a:rPr lang="en-US" sz="1600" dirty="0" smtClean="0">
                <a:solidFill>
                  <a:srgbClr val="FF9933"/>
                </a:solidFill>
              </a:rPr>
              <a:t>, … ]</a:t>
            </a:r>
            <a:endParaRPr lang="en-US" sz="1600" dirty="0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001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7" grpId="0"/>
      <p:bldP spid="28" grpId="0"/>
      <p:bldP spid="2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component of our analysis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23544" y="1929384"/>
            <a:ext cx="28373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Analysis also uses tokens.</a:t>
            </a:r>
            <a:endParaRPr lang="en-US" sz="20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7205472" y="5266944"/>
            <a:ext cx="4389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8028432" y="5184648"/>
            <a:ext cx="201168" cy="20116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8762238" y="5184648"/>
            <a:ext cx="201168" cy="20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9857232" y="5184648"/>
            <a:ext cx="201168" cy="20116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7205472" y="4651248"/>
            <a:ext cx="4389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0290048" y="2973743"/>
            <a:ext cx="201168" cy="20116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0058400" y="4550664"/>
            <a:ext cx="201168" cy="201168"/>
          </a:xfrm>
          <a:prstGeom prst="ellipse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9351264" y="4550664"/>
            <a:ext cx="201168" cy="20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7205472" y="3056039"/>
            <a:ext cx="4389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7853172" y="2948254"/>
            <a:ext cx="201168" cy="201168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661654" y="2973743"/>
            <a:ext cx="201168" cy="20116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9671304" y="2955455"/>
            <a:ext cx="201168" cy="20116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stCxn id="7" idx="7"/>
            <a:endCxn id="17" idx="3"/>
          </p:cNvCxnSpPr>
          <p:nvPr/>
        </p:nvCxnSpPr>
        <p:spPr>
          <a:xfrm flipV="1">
            <a:off x="8200140" y="3127163"/>
            <a:ext cx="1500624" cy="208694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1631168" y="50840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1620947" y="446658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594592" y="28641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 rot="16200000">
            <a:off x="11444457" y="3580599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…</a:t>
            </a:r>
            <a:endParaRPr lang="en-US" sz="2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923543" y="2464062"/>
                <a:ext cx="5012398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When element (edge)</a:t>
                </a:r>
                <a:r>
                  <a:rPr lang="en-US" sz="2000" dirty="0"/>
                  <a:t> </a:t>
                </a:r>
                <a:r>
                  <a:rPr lang="en-US" sz="2000" dirty="0" smtClean="0"/>
                  <a:t>arrives/departs </a:t>
                </a:r>
                <a:br>
                  <a:rPr lang="en-US" sz="2000" dirty="0" smtClean="0"/>
                </a:br>
                <a:r>
                  <a:rPr lang="en-US" sz="2000" dirty="0" smtClean="0"/>
                  <a:t>	give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 smtClean="0"/>
                  <a:t> tokens to</a:t>
                </a:r>
                <a:r>
                  <a:rPr lang="en-US" sz="2000" dirty="0"/>
                  <a:t> </a:t>
                </a:r>
                <a:r>
                  <a:rPr lang="en-US" sz="2000" dirty="0" smtClean="0"/>
                  <a:t>each of its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000" dirty="0" smtClean="0"/>
                  <a:t> sets.</a:t>
                </a:r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543" y="2464062"/>
                <a:ext cx="5012398" cy="707886"/>
              </a:xfrm>
              <a:prstGeom prst="rect">
                <a:avLst/>
              </a:prstGeom>
              <a:blipFill>
                <a:blip r:embed="rId2"/>
                <a:stretch>
                  <a:fillRect l="-1215" t="-4310" r="-365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923542" y="3488266"/>
                <a:ext cx="5154296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When vertex moves down, gives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 smtClean="0"/>
                  <a:t> tokens to</a:t>
                </a:r>
                <a:br>
                  <a:rPr lang="en-US" sz="2000" dirty="0" smtClean="0"/>
                </a:br>
                <a:r>
                  <a:rPr lang="en-US" sz="2000" dirty="0" smtClean="0"/>
                  <a:t>	neighbors at lower levels.</a:t>
                </a:r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542" y="3488266"/>
                <a:ext cx="5154296" cy="707886"/>
              </a:xfrm>
              <a:prstGeom prst="rect">
                <a:avLst/>
              </a:prstGeom>
              <a:blipFill>
                <a:blip r:embed="rId3"/>
                <a:stretch>
                  <a:fillRect l="-1182" t="-4310" r="-355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919077" y="4289310"/>
                <a:ext cx="4837927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When vertex moves up, gives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sz="2000" dirty="0" smtClean="0"/>
                  <a:t> tokens to</a:t>
                </a:r>
                <a:br>
                  <a:rPr lang="en-US" sz="2000" dirty="0" smtClean="0"/>
                </a:br>
                <a:r>
                  <a:rPr lang="en-US" sz="2000" dirty="0" smtClean="0"/>
                  <a:t>	neighbors at lower levels.</a:t>
                </a:r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077" y="4289310"/>
                <a:ext cx="4837927" cy="707886"/>
              </a:xfrm>
              <a:prstGeom prst="rect">
                <a:avLst/>
              </a:prstGeom>
              <a:blipFill>
                <a:blip r:embed="rId4"/>
                <a:stretch>
                  <a:fillRect l="-1387" t="-5172" r="-378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 rot="16200000">
            <a:off x="-46113" y="4048949"/>
            <a:ext cx="1298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Asymmetric</a:t>
            </a:r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836164" y="3488266"/>
            <a:ext cx="2036" cy="150893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919076" y="5480828"/>
            <a:ext cx="51880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Show that no set spends more than it receives….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20037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  <p:bldP spid="3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in summary…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002258" y="1798138"/>
            <a:ext cx="5275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>
                <a:latin typeface="Calibri" panose="020F0502020204030204" pitchFamily="34" charset="0"/>
              </a:rPr>
              <a:t>dynamically maintain basic approximation algorithms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02258" y="2364570"/>
            <a:ext cx="72907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>
                <a:solidFill>
                  <a:srgbClr val="7030A0"/>
                </a:solidFill>
                <a:latin typeface="Calibri" panose="020F0502020204030204" pitchFamily="34" charset="0"/>
              </a:rPr>
              <a:t>a</a:t>
            </a:r>
            <a:r>
              <a:rPr lang="en-IN" dirty="0" smtClean="0">
                <a:solidFill>
                  <a:srgbClr val="7030A0"/>
                </a:solidFill>
                <a:latin typeface="Calibri" panose="020F0502020204030204" pitchFamily="34" charset="0"/>
              </a:rPr>
              <a:t>lternate view: for combinatorial optimization problems online, </a:t>
            </a:r>
          </a:p>
          <a:p>
            <a:r>
              <a:rPr lang="en-IN" dirty="0" smtClean="0">
                <a:solidFill>
                  <a:srgbClr val="7030A0"/>
                </a:solidFill>
                <a:latin typeface="Calibri" panose="020F0502020204030204" pitchFamily="34" charset="0"/>
              </a:rPr>
              <a:t>allowing bounded recourse can improve the competitive ratio qualitatively.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002258" y="3473177"/>
                <a:ext cx="87135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dirty="0">
                    <a:solidFill>
                      <a:srgbClr val="C00000"/>
                    </a:solidFill>
                    <a:latin typeface="Calibri" panose="020F0502020204030204" pitchFamily="34" charset="0"/>
                  </a:rPr>
                  <a:t>G</a:t>
                </a:r>
                <a:r>
                  <a:rPr lang="en-IN" dirty="0" smtClean="0">
                    <a:solidFill>
                      <a:srgbClr val="C00000"/>
                    </a:solidFill>
                    <a:latin typeface="Calibri" panose="020F0502020204030204" pitchFamily="34" charset="0"/>
                  </a:rPr>
                  <a:t>ive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min</m:t>
                        </m:r>
                        <m:r>
                          <a:rPr lang="en-US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r>
                  <a:rPr lang="en-IN" dirty="0" smtClean="0">
                    <a:solidFill>
                      <a:srgbClr val="C00000"/>
                    </a:solidFill>
                    <a:latin typeface="Calibri" panose="020F0502020204030204" pitchFamily="34" charset="0"/>
                  </a:rPr>
                  <a:t> competitive algorithms with O(1) changes per </a:t>
                </a:r>
                <a:r>
                  <a:rPr lang="en-IN" dirty="0" err="1" smtClean="0">
                    <a:solidFill>
                      <a:srgbClr val="C00000"/>
                    </a:solidFill>
                    <a:latin typeface="Calibri" panose="020F0502020204030204" pitchFamily="34" charset="0"/>
                  </a:rPr>
                  <a:t>timestep</a:t>
                </a:r>
                <a:r>
                  <a:rPr lang="en-IN" dirty="0" smtClean="0">
                    <a:solidFill>
                      <a:srgbClr val="C00000"/>
                    </a:solidFill>
                    <a:latin typeface="Calibri" panose="020F0502020204030204" pitchFamily="34" charset="0"/>
                  </a:rPr>
                  <a:t> (amortized)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258" y="3473177"/>
                <a:ext cx="8713539" cy="369332"/>
              </a:xfrm>
              <a:prstGeom prst="rect">
                <a:avLst/>
              </a:prstGeom>
              <a:blipFill>
                <a:blip r:embed="rId3"/>
                <a:stretch>
                  <a:fillRect l="-559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002258" y="4074146"/>
                <a:ext cx="94384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dirty="0" smtClean="0">
                    <a:solidFill>
                      <a:srgbClr val="C00000"/>
                    </a:solidFill>
                    <a:latin typeface="Calibri" panose="020F0502020204030204" pitchFamily="34" charset="0"/>
                  </a:rPr>
                  <a:t>Give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min</m:t>
                        </m:r>
                        <m:r>
                          <a:rPr lang="en-US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r>
                  <a:rPr lang="en-IN" dirty="0" smtClean="0">
                    <a:solidFill>
                      <a:srgbClr val="C00000"/>
                    </a:solidFill>
                    <a:latin typeface="Calibri" panose="020F0502020204030204" pitchFamily="34" charset="0"/>
                  </a:rPr>
                  <a:t> competitive algorithms with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func>
                      <m:funcPr>
                        <m:ctrlP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)+</m:t>
                        </m:r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b="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p>
                                <m:r>
                                  <a:rPr lang="en-US" b="0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</m:func>
                  </m:oMath>
                </a14:m>
                <a:r>
                  <a:rPr lang="en-IN" dirty="0" smtClean="0">
                    <a:solidFill>
                      <a:srgbClr val="C00000"/>
                    </a:solidFill>
                    <a:latin typeface="Calibri" panose="020F0502020204030204" pitchFamily="34" charset="0"/>
                  </a:rPr>
                  <a:t> update time (amortized)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258" y="4074146"/>
                <a:ext cx="9438418" cy="369332"/>
              </a:xfrm>
              <a:prstGeom prst="rect">
                <a:avLst/>
              </a:prstGeom>
              <a:blipFill>
                <a:blip r:embed="rId4"/>
                <a:stretch>
                  <a:fillRect l="-51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02258" y="4883040"/>
                <a:ext cx="1023023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002060"/>
                    </a:solidFill>
                    <a:latin typeface="Calibri" panose="020F0502020204030204" pitchFamily="34" charset="0"/>
                  </a:rPr>
                  <a:t>Q: </a:t>
                </a:r>
                <a:r>
                  <a:rPr lang="en-US" dirty="0" smtClean="0">
                    <a:solidFill>
                      <a:srgbClr val="002060"/>
                    </a:solidFill>
                    <a:latin typeface="Calibri" panose="020F0502020204030204" pitchFamily="34" charset="0"/>
                  </a:rPr>
                  <a:t>Do we need amortization? </a:t>
                </a:r>
                <a:r>
                  <a:rPr lang="en-US" dirty="0">
                    <a:solidFill>
                      <a:srgbClr val="002060"/>
                    </a:solidFill>
                    <a:latin typeface="Calibri" panose="020F0502020204030204" pitchFamily="34" charset="0"/>
                  </a:rPr>
                  <a:t>F</a:t>
                </a:r>
                <a:r>
                  <a:rPr lang="en-US" dirty="0" smtClean="0">
                    <a:solidFill>
                      <a:srgbClr val="002060"/>
                    </a:solidFill>
                    <a:latin typeface="Calibri" panose="020F0502020204030204" pitchFamily="34" charset="0"/>
                  </a:rPr>
                  <a:t>rom the online perspective, no. </a:t>
                </a:r>
              </a:p>
              <a:p>
                <a:r>
                  <a:rPr lang="en-US" dirty="0" smtClean="0">
                    <a:solidFill>
                      <a:srgbClr val="002060"/>
                    </a:solidFill>
                    <a:latin typeface="Calibri" panose="020F0502020204030204" pitchFamily="34" charset="0"/>
                  </a:rPr>
                  <a:t>      Can maintain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⁡</m:t>
                    </m:r>
                    <m:r>
                      <a:rPr lang="en-US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dirty="0" smtClean="0">
                    <a:solidFill>
                      <a:srgbClr val="002060"/>
                    </a:solidFill>
                    <a:latin typeface="Calibri" panose="020F0502020204030204" pitchFamily="34" charset="0"/>
                  </a:rPr>
                  <a:t> competitive solution with O(1) changes per </a:t>
                </a:r>
                <a:r>
                  <a:rPr lang="en-IN" dirty="0" err="1" smtClean="0">
                    <a:solidFill>
                      <a:srgbClr val="002060"/>
                    </a:solidFill>
                    <a:latin typeface="Calibri" panose="020F0502020204030204" pitchFamily="34" charset="0"/>
                  </a:rPr>
                  <a:t>timestep</a:t>
                </a:r>
                <a:r>
                  <a:rPr lang="en-IN" dirty="0" smtClean="0">
                    <a:solidFill>
                      <a:srgbClr val="002060"/>
                    </a:solidFill>
                    <a:latin typeface="Calibri" panose="020F0502020204030204" pitchFamily="34" charset="0"/>
                  </a:rPr>
                  <a:t>. But need exponential time.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258" y="4883040"/>
                <a:ext cx="10230236" cy="646331"/>
              </a:xfrm>
              <a:prstGeom prst="rect">
                <a:avLst/>
              </a:prstGeom>
              <a:blipFill>
                <a:blip r:embed="rId5"/>
                <a:stretch>
                  <a:fillRect l="-476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02258" y="5916258"/>
                <a:ext cx="76147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Q: </a:t>
                </a:r>
                <a:r>
                  <a:rPr lang="en-US" dirty="0" smtClean="0"/>
                  <a:t>Maintain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US" dirty="0" smtClean="0"/>
                  <a:t> competitive fractional set cover solution with O(1) recourse? </a:t>
                </a:r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258" y="5916258"/>
                <a:ext cx="7614713" cy="369332"/>
              </a:xfrm>
              <a:prstGeom prst="rect">
                <a:avLst/>
              </a:prstGeom>
              <a:blipFill>
                <a:blip r:embed="rId6"/>
                <a:stretch>
                  <a:fillRect l="-640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0177272" y="5989320"/>
            <a:ext cx="17620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  <a:latin typeface="Impact" panose="020B0806030902050204" pitchFamily="34" charset="0"/>
              </a:rPr>
              <a:t>thanks!</a:t>
            </a:r>
            <a:endParaRPr lang="en-US" sz="40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033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algorithms and competitive analysis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1537181" y="1881520"/>
                <a:ext cx="8458200" cy="20464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en-US" sz="2400" dirty="0" smtClean="0">
                    <a:latin typeface="Calibri" panose="020F0502020204030204" pitchFamily="34" charset="0"/>
                  </a:rPr>
                  <a:t>At </a:t>
                </a:r>
                <a:r>
                  <a:rPr lang="en-US" sz="2400" dirty="0">
                    <a:latin typeface="Calibri" panose="020F0502020204030204" pitchFamily="34" charset="0"/>
                  </a:rPr>
                  <a:t>any time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FF0000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2400" dirty="0">
                    <a:latin typeface="Calibri" panose="020F0502020204030204" pitchFamily="34" charset="0"/>
                  </a:rPr>
                  <a:t>, </a:t>
                </a:r>
              </a:p>
              <a:p>
                <a:pPr marL="714375" lvl="2">
                  <a:spcBef>
                    <a:spcPct val="20000"/>
                  </a:spcBef>
                  <a:defRPr/>
                </a:pPr>
                <a:r>
                  <a:rPr lang="en-US" sz="2400" dirty="0" smtClean="0">
                    <a:latin typeface="Calibri" panose="020F0502020204030204" pitchFamily="34" charset="0"/>
                  </a:rPr>
                  <a:t>maintain </a:t>
                </a:r>
                <a:r>
                  <a:rPr lang="en-US" sz="2400" dirty="0">
                    <a:latin typeface="Calibri" panose="020F0502020204030204" pitchFamily="34" charset="0"/>
                  </a:rPr>
                  <a:t>a solution for the current </a:t>
                </a:r>
                <a:r>
                  <a:rPr lang="en-US" sz="2400" dirty="0" smtClean="0">
                    <a:latin typeface="Calibri" panose="020F0502020204030204" pitchFamily="34" charset="0"/>
                  </a:rPr>
                  <a:t>input</a:t>
                </a:r>
              </a:p>
              <a:p>
                <a:pPr marL="714375" lvl="2">
                  <a:spcBef>
                    <a:spcPct val="20000"/>
                  </a:spcBef>
                  <a:defRPr/>
                </a:pPr>
                <a:r>
                  <a:rPr lang="en-US" sz="2400" dirty="0" smtClean="0">
                    <a:latin typeface="Calibri" panose="020F0502020204030204" pitchFamily="34" charset="0"/>
                  </a:rPr>
                  <a:t>past </a:t>
                </a:r>
                <a:r>
                  <a:rPr lang="en-US" sz="2400" dirty="0">
                    <a:latin typeface="Calibri" panose="020F0502020204030204" pitchFamily="34" charset="0"/>
                  </a:rPr>
                  <a:t>decisions </a:t>
                </a:r>
                <a:r>
                  <a:rPr lang="en-US" sz="2400" dirty="0" smtClean="0">
                    <a:latin typeface="Calibri" panose="020F0502020204030204" pitchFamily="34" charset="0"/>
                  </a:rPr>
                  <a:t>are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irrevocable</a:t>
                </a:r>
                <a:r>
                  <a:rPr lang="en-US" sz="2400" dirty="0">
                    <a:latin typeface="Calibri" panose="020F0502020204030204" pitchFamily="34" charset="0"/>
                  </a:rPr>
                  <a:t>	</a:t>
                </a:r>
                <a:endParaRPr lang="en-US" sz="2400" dirty="0" smtClean="0">
                  <a:latin typeface="Calibri" panose="020F0502020204030204" pitchFamily="34" charset="0"/>
                </a:endParaRPr>
              </a:p>
              <a:p>
                <a:pPr marL="714375" lvl="2">
                  <a:spcBef>
                    <a:spcPct val="20000"/>
                  </a:spcBef>
                  <a:defRPr/>
                </a:pPr>
                <a:r>
                  <a:rPr lang="en-US" sz="2400" dirty="0" smtClean="0">
                    <a:latin typeface="Calibri" panose="020F0502020204030204" pitchFamily="34" charset="0"/>
                  </a:rPr>
                  <a:t>solution </a:t>
                </a:r>
                <a:r>
                  <a:rPr lang="en-US" sz="2400" dirty="0">
                    <a:latin typeface="Calibri" panose="020F0502020204030204" pitchFamily="34" charset="0"/>
                  </a:rPr>
                  <a:t>should be comparable to the </a:t>
                </a:r>
                <a:r>
                  <a:rPr lang="en-US" sz="2400" dirty="0">
                    <a:solidFill>
                      <a:srgbClr val="C00000"/>
                    </a:solidFill>
                    <a:latin typeface="Calibri" panose="020F0502020204030204" pitchFamily="34" charset="0"/>
                  </a:rPr>
                  <a:t>best </a:t>
                </a:r>
                <a:r>
                  <a:rPr lang="en-US" sz="2400" dirty="0" smtClean="0">
                    <a:solidFill>
                      <a:srgbClr val="C00000"/>
                    </a:solidFill>
                    <a:latin typeface="Calibri" panose="020F0502020204030204" pitchFamily="34" charset="0"/>
                  </a:rPr>
                  <a:t>offline </a:t>
                </a:r>
                <a:r>
                  <a:rPr lang="en-US" sz="2400" dirty="0" smtClean="0">
                    <a:latin typeface="Calibri" panose="020F0502020204030204" pitchFamily="34" charset="0"/>
                  </a:rPr>
                  <a:t>algorithm </a:t>
                </a:r>
                <a:br>
                  <a:rPr lang="en-US" sz="2400" dirty="0" smtClean="0">
                    <a:latin typeface="Calibri" panose="020F0502020204030204" pitchFamily="34" charset="0"/>
                  </a:rPr>
                </a:br>
                <a:r>
                  <a:rPr lang="en-US" sz="2400" dirty="0" smtClean="0">
                    <a:latin typeface="Calibri" panose="020F0502020204030204" pitchFamily="34" charset="0"/>
                  </a:rPr>
                  <a:t>	which </a:t>
                </a:r>
                <a:r>
                  <a:rPr lang="en-US" sz="2400" dirty="0">
                    <a:latin typeface="Calibri" panose="020F0502020204030204" pitchFamily="34" charset="0"/>
                  </a:rPr>
                  <a:t>knows the input till time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/>
                      </a:rPr>
                      <m:t>𝑡</m:t>
                    </m:r>
                  </m:oMath>
                </a14:m>
                <a:r>
                  <a:rPr lang="en-US" sz="2400" dirty="0">
                    <a:latin typeface="Calibri" panose="020F0502020204030204" pitchFamily="34" charset="0"/>
                  </a:rPr>
                  <a:t>. 	</a:t>
                </a:r>
              </a:p>
              <a:p>
                <a:pPr>
                  <a:spcBef>
                    <a:spcPct val="20000"/>
                  </a:spcBef>
                  <a:defRPr/>
                </a:pPr>
                <a:endParaRPr lang="en-US" sz="24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7181" y="1881520"/>
                <a:ext cx="8458200" cy="2046425"/>
              </a:xfrm>
              <a:prstGeom prst="rect">
                <a:avLst/>
              </a:prstGeom>
              <a:blipFill>
                <a:blip r:embed="rId2"/>
                <a:stretch>
                  <a:fillRect l="-1081" t="-2388" b="-116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35932" y="4444958"/>
                <a:ext cx="8443081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C00000"/>
                    </a:solidFill>
                    <a:latin typeface="Calibri" panose="020F0502020204030204" pitchFamily="34" charset="0"/>
                  </a:rPr>
                  <a:t>Competitive ratio  </a:t>
                </a:r>
                <a:r>
                  <a:rPr lang="en-US" sz="2400" dirty="0">
                    <a:latin typeface="Calibri" panose="020F0502020204030204" pitchFamily="34" charset="0"/>
                  </a:rPr>
                  <a:t>of an on-line algorithm on input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, …, 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, …</m:t>
                    </m:r>
                  </m:oMath>
                </a14:m>
                <a:endParaRPr lang="en-IN" sz="2400" dirty="0">
                  <a:latin typeface="Calibri" panose="020F0502020204030204" pitchFamily="34" charset="0"/>
                </a:endParaRPr>
              </a:p>
              <a:p>
                <a:r>
                  <a:rPr lang="en-US" sz="2000" dirty="0">
                    <a:latin typeface="Calibri" panose="020F0502020204030204" pitchFamily="34" charset="0"/>
                  </a:rPr>
                  <a:t>                          </a:t>
                </a:r>
              </a:p>
              <a:p>
                <a:endParaRPr lang="en-IN" sz="20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5932" y="4444958"/>
                <a:ext cx="8443081" cy="1077218"/>
              </a:xfrm>
              <a:prstGeom prst="rect">
                <a:avLst/>
              </a:prstGeom>
              <a:blipFill>
                <a:blip r:embed="rId3"/>
                <a:stretch>
                  <a:fillRect l="-1155" t="-45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440932" y="4984661"/>
                <a:ext cx="4539384" cy="7294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2000">
                              <a:latin typeface="Cambria Math"/>
                            </a:rPr>
                            <m:t>sup</m:t>
                          </m:r>
                        </m:e>
                        <m:lim>
                          <m:r>
                            <a:rPr lang="en-US" sz="2000" i="1">
                              <a:latin typeface="Cambria Math"/>
                            </a:rPr>
                            <m:t>𝑡</m:t>
                          </m:r>
                        </m:lim>
                      </m:limLow>
                      <m:r>
                        <a:rPr lang="en-US" sz="2000" i="1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cost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of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solution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produced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at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time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 </m:t>
                          </m:r>
                          <m:r>
                            <a:rPr lang="en-US" sz="2000" i="1">
                              <a:latin typeface="Cambria Math"/>
                            </a:rPr>
                            <m:t>𝑡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optimal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solution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cost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for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i="1">
                              <a:latin typeface="Cambria Math"/>
                            </a:rPr>
                            <m:t>,…, 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IN" sz="20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0932" y="4984661"/>
                <a:ext cx="4539384" cy="7294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3125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set cover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1528812" y="3693943"/>
                <a:ext cx="9674575" cy="226242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en-US" sz="2000" dirty="0" smtClean="0">
                    <a:latin typeface="Calibri" panose="020F0502020204030204" pitchFamily="34" charset="0"/>
                  </a:rPr>
                  <a:t>Given collection of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000" dirty="0" smtClean="0">
                    <a:latin typeface="Calibri" panose="020F0502020204030204" pitchFamily="34" charset="0"/>
                  </a:rPr>
                  <a:t> sets over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000" dirty="0" smtClean="0">
                    <a:latin typeface="Calibri" panose="020F0502020204030204" pitchFamily="34" charset="0"/>
                  </a:rPr>
                  <a:t> elements</a:t>
                </a:r>
                <a:endParaRPr lang="en-US" sz="2000" baseline="-25000" dirty="0">
                  <a:solidFill>
                    <a:srgbClr val="C00000"/>
                  </a:solidFill>
                  <a:latin typeface="Calibri" panose="020F0502020204030204" pitchFamily="34" charset="0"/>
                </a:endParaRPr>
              </a:p>
              <a:p>
                <a:pPr marL="800100" lvl="1" indent="-342900">
                  <a:spcBef>
                    <a:spcPct val="20000"/>
                  </a:spcBef>
                  <a:defRPr/>
                </a:pPr>
                <a:r>
                  <a:rPr lang="en-US" sz="2000" dirty="0">
                    <a:latin typeface="Calibri" panose="020F050202020403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/>
                      </a:rPr>
                      <m:t>𝑡</m:t>
                    </m:r>
                  </m:oMath>
                </a14:m>
                <a:r>
                  <a:rPr lang="en-US" sz="2000" dirty="0">
                    <a:latin typeface="Calibri" panose="020F0502020204030204" pitchFamily="34" charset="0"/>
                  </a:rPr>
                  <a:t>, new </a:t>
                </a:r>
                <a:r>
                  <a:rPr lang="en-US" sz="2000" dirty="0" smtClean="0">
                    <a:latin typeface="Calibri" panose="020F0502020204030204" pitchFamily="34" charset="0"/>
                  </a:rPr>
                  <a:t>element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2000" i="1" baseline="-25000" dirty="0" err="1">
                        <a:solidFill>
                          <a:srgbClr val="C00000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2000" dirty="0">
                    <a:latin typeface="Calibri" panose="020F0502020204030204" pitchFamily="34" charset="0"/>
                  </a:rPr>
                  <a:t> </a:t>
                </a:r>
                <a:r>
                  <a:rPr lang="en-US" sz="2000" dirty="0" smtClean="0">
                    <a:latin typeface="Calibri" panose="020F0502020204030204" pitchFamily="34" charset="0"/>
                  </a:rPr>
                  <a:t>arrives and reveals which sets it belongs to</a:t>
                </a:r>
              </a:p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en-US" sz="2000" b="1" dirty="0" smtClean="0">
                    <a:latin typeface="Calibri" panose="020F0502020204030204" pitchFamily="34" charset="0"/>
                  </a:rPr>
                  <a:t>Want</a:t>
                </a:r>
                <a:r>
                  <a:rPr lang="en-US" sz="2000" b="1" dirty="0">
                    <a:latin typeface="Calibri" panose="020F0502020204030204" pitchFamily="34" charset="0"/>
                  </a:rPr>
                  <a:t>:</a:t>
                </a:r>
                <a:r>
                  <a:rPr lang="en-US" sz="2000" dirty="0">
                    <a:latin typeface="Calibri" panose="020F0502020204030204" pitchFamily="34" charset="0"/>
                  </a:rPr>
                  <a:t> At any time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/>
                      </a:rPr>
                      <m:t>𝑡</m:t>
                    </m:r>
                  </m:oMath>
                </a14:m>
                <a:r>
                  <a:rPr lang="en-US" sz="2000" dirty="0">
                    <a:latin typeface="Calibri" panose="020F0502020204030204" pitchFamily="34" charset="0"/>
                  </a:rPr>
                  <a:t>, </a:t>
                </a:r>
                <a:r>
                  <a:rPr lang="en-US" sz="2000" dirty="0" smtClean="0">
                    <a:latin typeface="Calibri" panose="020F0502020204030204" pitchFamily="34" charset="0"/>
                  </a:rPr>
                  <a:t>maintain set cover on revealed elements</a:t>
                </a:r>
                <a:endParaRPr lang="en-US" sz="2000" dirty="0">
                  <a:latin typeface="Calibri" panose="020F0502020204030204" pitchFamily="34" charset="0"/>
                </a:endParaRPr>
              </a:p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en-US" sz="2000" b="1" dirty="0">
                    <a:latin typeface="Calibri" panose="020F0502020204030204" pitchFamily="34" charset="0"/>
                  </a:rPr>
                  <a:t>Goal:  </a:t>
                </a:r>
                <a:r>
                  <a:rPr lang="en-US" sz="2000" dirty="0" smtClean="0">
                    <a:latin typeface="Calibri" panose="020F0502020204030204" pitchFamily="34" charset="0"/>
                  </a:rPr>
                  <a:t>Minimize cost of set cover.</a:t>
                </a:r>
                <a:endParaRPr lang="en-US" sz="2000" b="1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8812" y="3693943"/>
                <a:ext cx="9674575" cy="2262421"/>
              </a:xfrm>
              <a:prstGeom prst="rect">
                <a:avLst/>
              </a:prstGeom>
              <a:blipFill>
                <a:blip r:embed="rId2"/>
                <a:stretch>
                  <a:fillRect l="-693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1528811" y="5489816"/>
                <a:ext cx="10072141" cy="11387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en-US" sz="2000" b="1" dirty="0" smtClean="0">
                    <a:latin typeface="Calibri" panose="020F0502020204030204" pitchFamily="34" charset="0"/>
                  </a:rPr>
                  <a:t>Theorem: </a:t>
                </a:r>
                <a:r>
                  <a:rPr lang="en-US" sz="2000" dirty="0" smtClean="0">
                    <a:solidFill>
                      <a:srgbClr val="C00000"/>
                    </a:solidFill>
                    <a:latin typeface="Calibri" panose="020F0502020204030204" pitchFamily="34" charset="0"/>
                  </a:rPr>
                  <a:t>cost(algorithm) </a:t>
                </a:r>
                <a:r>
                  <a:rPr lang="en-US" sz="2000" dirty="0">
                    <a:latin typeface="Calibri" panose="020F0502020204030204" pitchFamily="34" charset="0"/>
                  </a:rPr>
                  <a:t>≤ </a:t>
                </a:r>
                <a:r>
                  <a:rPr lang="en-US" sz="2000" dirty="0" smtClean="0">
                    <a:solidFill>
                      <a:srgbClr val="C00000"/>
                    </a:solidFill>
                    <a:latin typeface="Calibri" panose="020F0502020204030204" pitchFamily="34" charset="0"/>
                  </a:rPr>
                  <a:t>O(log m log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rgbClr val="C00000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sz="2000" dirty="0">
                    <a:solidFill>
                      <a:srgbClr val="C00000"/>
                    </a:solidFill>
                    <a:latin typeface="Calibri" panose="020F0502020204030204" pitchFamily="34" charset="0"/>
                  </a:rPr>
                  <a:t>)</a:t>
                </a:r>
                <a:r>
                  <a:rPr lang="en-US" sz="2000" dirty="0">
                    <a:latin typeface="Calibri" panose="020F0502020204030204" pitchFamily="34" charset="0"/>
                  </a:rPr>
                  <a:t> × </a:t>
                </a:r>
                <a:r>
                  <a:rPr lang="en-US" sz="2000" dirty="0" smtClean="0">
                    <a:solidFill>
                      <a:srgbClr val="C00000"/>
                    </a:solidFill>
                    <a:latin typeface="Calibri" panose="020F0502020204030204" pitchFamily="34" charset="0"/>
                  </a:rPr>
                  <a:t>OPT(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20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 dirty="0">
                        <a:solidFill>
                          <a:srgbClr val="C00000"/>
                        </a:solidFill>
                        <a:latin typeface="Cambria Math"/>
                      </a:rPr>
                      <m:t>, …, </m:t>
                    </m:r>
                    <m:r>
                      <a:rPr lang="en-US" sz="2000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2000" i="1" baseline="-25000" dirty="0" err="1">
                        <a:solidFill>
                          <a:srgbClr val="C00000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sz="2000" dirty="0" smtClean="0">
                    <a:solidFill>
                      <a:srgbClr val="C00000"/>
                    </a:solidFill>
                    <a:latin typeface="Calibri" panose="020F0502020204030204" pitchFamily="34" charset="0"/>
                  </a:rPr>
                  <a:t>)</a:t>
                </a:r>
                <a:endParaRPr lang="en-US" sz="2000" dirty="0">
                  <a:solidFill>
                    <a:srgbClr val="FF0000"/>
                  </a:solidFill>
                  <a:latin typeface="Calibri" panose="020F0502020204030204" pitchFamily="34" charset="0"/>
                </a:endParaRPr>
              </a:p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en-US" sz="2000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	</a:t>
                </a:r>
                <a:r>
                  <a:rPr lang="en-US" sz="2000" dirty="0" smtClean="0">
                    <a:latin typeface="Calibri" panose="020F0502020204030204" pitchFamily="34" charset="0"/>
                  </a:rPr>
                  <a:t>Matching </a:t>
                </a:r>
                <a:r>
                  <a:rPr lang="en-US" sz="2000" dirty="0">
                    <a:latin typeface="Calibri" panose="020F0502020204030204" pitchFamily="34" charset="0"/>
                  </a:rPr>
                  <a:t>lower bound </a:t>
                </a:r>
                <a:r>
                  <a:rPr lang="en-US" sz="2000" dirty="0" smtClean="0">
                    <a:latin typeface="Calibri" panose="020F0502020204030204" pitchFamily="34" charset="0"/>
                  </a:rPr>
                  <a:t>on deterministic </a:t>
                </a:r>
                <a:r>
                  <a:rPr lang="en-US" sz="2000" dirty="0" err="1" smtClean="0">
                    <a:latin typeface="Calibri" panose="020F0502020204030204" pitchFamily="34" charset="0"/>
                  </a:rPr>
                  <a:t>algos</a:t>
                </a:r>
                <a:r>
                  <a:rPr lang="en-US" sz="2000" dirty="0" smtClean="0">
                    <a:latin typeface="Calibri" panose="020F0502020204030204" pitchFamily="34" charset="0"/>
                  </a:rPr>
                  <a:t>. 	       </a:t>
                </a:r>
                <a:r>
                  <a:rPr lang="en-US" dirty="0" smtClean="0">
                    <a:solidFill>
                      <a:schemeClr val="accent2"/>
                    </a:solidFill>
                    <a:latin typeface="Calibri" panose="020F0502020204030204" pitchFamily="34" charset="0"/>
                  </a:rPr>
                  <a:t>[</a:t>
                </a:r>
                <a:r>
                  <a:rPr lang="en-US" dirty="0" err="1" smtClean="0">
                    <a:solidFill>
                      <a:schemeClr val="accent2"/>
                    </a:solidFill>
                    <a:latin typeface="Calibri" panose="020F0502020204030204" pitchFamily="34" charset="0"/>
                  </a:rPr>
                  <a:t>Alon</a:t>
                </a:r>
                <a:r>
                  <a:rPr lang="en-US" dirty="0" smtClean="0">
                    <a:solidFill>
                      <a:schemeClr val="accent2"/>
                    </a:solidFill>
                    <a:latin typeface="Calibri" panose="020F0502020204030204" pitchFamily="34" charset="0"/>
                  </a:rPr>
                  <a:t> </a:t>
                </a:r>
                <a:r>
                  <a:rPr lang="en-US" dirty="0" err="1" smtClean="0">
                    <a:solidFill>
                      <a:schemeClr val="accent2"/>
                    </a:solidFill>
                    <a:latin typeface="Calibri" panose="020F0502020204030204" pitchFamily="34" charset="0"/>
                  </a:rPr>
                  <a:t>Awerbuch</a:t>
                </a:r>
                <a:r>
                  <a:rPr lang="en-US" dirty="0" smtClean="0">
                    <a:solidFill>
                      <a:schemeClr val="accent2"/>
                    </a:solidFill>
                    <a:latin typeface="Calibri" panose="020F0502020204030204" pitchFamily="34" charset="0"/>
                  </a:rPr>
                  <a:t> Azar Buchbinder </a:t>
                </a:r>
                <a:r>
                  <a:rPr lang="en-US" dirty="0" err="1" smtClean="0">
                    <a:solidFill>
                      <a:schemeClr val="accent2"/>
                    </a:solidFill>
                    <a:latin typeface="Calibri" panose="020F0502020204030204" pitchFamily="34" charset="0"/>
                  </a:rPr>
                  <a:t>Naor</a:t>
                </a:r>
                <a:r>
                  <a:rPr lang="en-US" dirty="0" smtClean="0">
                    <a:solidFill>
                      <a:schemeClr val="accent2"/>
                    </a:solidFill>
                    <a:latin typeface="Calibri" panose="020F0502020204030204" pitchFamily="34" charset="0"/>
                  </a:rPr>
                  <a:t> ‘05]</a:t>
                </a:r>
              </a:p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en-US" sz="2000" dirty="0">
                    <a:solidFill>
                      <a:schemeClr val="accent2"/>
                    </a:solidFill>
                    <a:latin typeface="Calibri" panose="020F0502020204030204" pitchFamily="34" charset="0"/>
                  </a:rPr>
                  <a:t>	</a:t>
                </a:r>
                <a:r>
                  <a:rPr lang="en-US" sz="2000" dirty="0" smtClean="0">
                    <a:latin typeface="Calibri" panose="020F0502020204030204" pitchFamily="34" charset="0"/>
                  </a:rPr>
                  <a:t>Matching hardness for poly-time online </a:t>
                </a:r>
                <a:r>
                  <a:rPr lang="en-US" sz="2000" dirty="0" err="1" smtClean="0">
                    <a:latin typeface="Calibri" panose="020F0502020204030204" pitchFamily="34" charset="0"/>
                  </a:rPr>
                  <a:t>algos</a:t>
                </a:r>
                <a:r>
                  <a:rPr lang="en-US" sz="2000" dirty="0" smtClean="0">
                    <a:latin typeface="Calibri" panose="020F0502020204030204" pitchFamily="34" charset="0"/>
                  </a:rPr>
                  <a:t>.</a:t>
                </a:r>
                <a:r>
                  <a:rPr lang="en-US" sz="2000" dirty="0" smtClean="0">
                    <a:solidFill>
                      <a:schemeClr val="accent2"/>
                    </a:solidFill>
                    <a:latin typeface="Calibri" panose="020F0502020204030204" pitchFamily="34" charset="0"/>
                  </a:rPr>
                  <a:t>	             		       </a:t>
                </a:r>
                <a:r>
                  <a:rPr lang="en-US" dirty="0" smtClean="0">
                    <a:solidFill>
                      <a:schemeClr val="accent2"/>
                    </a:solidFill>
                    <a:latin typeface="Calibri" panose="020F0502020204030204" pitchFamily="34" charset="0"/>
                  </a:rPr>
                  <a:t>[</a:t>
                </a:r>
                <a:r>
                  <a:rPr lang="en-US" dirty="0" err="1" smtClean="0">
                    <a:solidFill>
                      <a:schemeClr val="accent2"/>
                    </a:solidFill>
                    <a:latin typeface="Calibri" panose="020F0502020204030204" pitchFamily="34" charset="0"/>
                  </a:rPr>
                  <a:t>Feige</a:t>
                </a:r>
                <a:r>
                  <a:rPr lang="en-US" dirty="0" smtClean="0">
                    <a:solidFill>
                      <a:schemeClr val="accent2"/>
                    </a:solidFill>
                    <a:latin typeface="Calibri" panose="020F0502020204030204" pitchFamily="34" charset="0"/>
                  </a:rPr>
                  <a:t> and </a:t>
                </a:r>
                <a:r>
                  <a:rPr lang="en-US" dirty="0" err="1" smtClean="0">
                    <a:solidFill>
                      <a:schemeClr val="accent2"/>
                    </a:solidFill>
                    <a:latin typeface="Calibri" panose="020F0502020204030204" pitchFamily="34" charset="0"/>
                  </a:rPr>
                  <a:t>Korman</a:t>
                </a:r>
                <a:r>
                  <a:rPr lang="en-US" dirty="0" smtClean="0">
                    <a:solidFill>
                      <a:schemeClr val="accent2"/>
                    </a:solidFill>
                    <a:latin typeface="Calibri" panose="020F0502020204030204" pitchFamily="34" charset="0"/>
                  </a:rPr>
                  <a:t> ‘08]</a:t>
                </a:r>
                <a:endParaRPr lang="en-US" sz="2000" dirty="0">
                  <a:solidFill>
                    <a:schemeClr val="accent2"/>
                  </a:solidFill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8811" y="5489816"/>
                <a:ext cx="10072141" cy="1138773"/>
              </a:xfrm>
              <a:prstGeom prst="rect">
                <a:avLst/>
              </a:prstGeom>
              <a:blipFill>
                <a:blip r:embed="rId3"/>
                <a:stretch>
                  <a:fillRect l="-666" t="-3226" r="-424" b="-9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3080083" y="1982803"/>
            <a:ext cx="5476775" cy="11646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946358" y="2059806"/>
            <a:ext cx="4494998" cy="102027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70383" y="2146434"/>
            <a:ext cx="3474720" cy="8277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813659" y="2233061"/>
            <a:ext cx="2435192" cy="67376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670307" y="2348564"/>
            <a:ext cx="1463040" cy="481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69654" y="2300262"/>
                <a:ext cx="53944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9654" y="2300262"/>
                <a:ext cx="539443" cy="461665"/>
              </a:xfrm>
              <a:prstGeom prst="rect">
                <a:avLst/>
              </a:prstGeom>
              <a:blipFill>
                <a:blip r:embed="rId4"/>
                <a:stretch>
                  <a:fillRect b="-131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07411" y="2300262"/>
                <a:ext cx="53944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7411" y="2300262"/>
                <a:ext cx="539443" cy="461665"/>
              </a:xfrm>
              <a:prstGeom prst="rect">
                <a:avLst/>
              </a:prstGeom>
              <a:blipFill>
                <a:blip r:embed="rId5"/>
                <a:stretch>
                  <a:fillRect b="-131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152285" y="2300262"/>
                <a:ext cx="53944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2285" y="2300262"/>
                <a:ext cx="539443" cy="461665"/>
              </a:xfrm>
              <a:prstGeom prst="rect">
                <a:avLst/>
              </a:prstGeom>
              <a:blipFill>
                <a:blip r:embed="rId6"/>
                <a:stretch>
                  <a:fillRect b="-131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097159" y="2300262"/>
                <a:ext cx="539443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7159" y="2300262"/>
                <a:ext cx="539443" cy="461665"/>
              </a:xfrm>
              <a:prstGeom prst="rect">
                <a:avLst/>
              </a:prstGeom>
              <a:blipFill>
                <a:blip r:embed="rId7"/>
                <a:stretch>
                  <a:fillRect b="-131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042035" y="2300262"/>
                <a:ext cx="53232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 smtClean="0"/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2035" y="2300262"/>
                <a:ext cx="532325" cy="461665"/>
              </a:xfrm>
              <a:prstGeom prst="rect">
                <a:avLst/>
              </a:prstGeom>
              <a:blipFill>
                <a:blip r:embed="rId8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2639016" y="1601038"/>
            <a:ext cx="1331216" cy="20929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788588" y="1715474"/>
            <a:ext cx="1133594" cy="20929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870383" y="1710222"/>
            <a:ext cx="1133594" cy="20929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756032" y="1705848"/>
            <a:ext cx="1133594" cy="20929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814596" y="1686597"/>
            <a:ext cx="2350595" cy="20929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79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1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(dynamic) online algorithms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1537181" y="1881520"/>
                <a:ext cx="8458200" cy="20464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en-US" sz="2400" dirty="0" smtClean="0">
                    <a:latin typeface="Calibri" panose="020F0502020204030204" pitchFamily="34" charset="0"/>
                  </a:rPr>
                  <a:t>At </a:t>
                </a:r>
                <a:r>
                  <a:rPr lang="en-US" sz="2400" dirty="0">
                    <a:latin typeface="Calibri" panose="020F0502020204030204" pitchFamily="34" charset="0"/>
                  </a:rPr>
                  <a:t>any time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FF0000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2400" dirty="0">
                    <a:latin typeface="Calibri" panose="020F0502020204030204" pitchFamily="34" charset="0"/>
                  </a:rPr>
                  <a:t>, </a:t>
                </a:r>
              </a:p>
              <a:p>
                <a:pPr marL="714375" lvl="2">
                  <a:spcBef>
                    <a:spcPct val="20000"/>
                  </a:spcBef>
                  <a:defRPr/>
                </a:pPr>
                <a:r>
                  <a:rPr lang="en-US" sz="2400" dirty="0" smtClean="0">
                    <a:latin typeface="Calibri" panose="020F0502020204030204" pitchFamily="34" charset="0"/>
                  </a:rPr>
                  <a:t>maintain </a:t>
                </a:r>
                <a:r>
                  <a:rPr lang="en-US" sz="2400" dirty="0">
                    <a:latin typeface="Calibri" panose="020F0502020204030204" pitchFamily="34" charset="0"/>
                  </a:rPr>
                  <a:t>a solution for the current </a:t>
                </a:r>
                <a:r>
                  <a:rPr lang="en-US" sz="2400" dirty="0" smtClean="0">
                    <a:latin typeface="Calibri" panose="020F0502020204030204" pitchFamily="34" charset="0"/>
                  </a:rPr>
                  <a:t>input</a:t>
                </a:r>
              </a:p>
              <a:p>
                <a:pPr marL="714375" lvl="2">
                  <a:spcBef>
                    <a:spcPct val="20000"/>
                  </a:spcBef>
                  <a:defRPr/>
                </a:pPr>
                <a:r>
                  <a:rPr lang="en-US" sz="2400" dirty="0" smtClean="0">
                    <a:latin typeface="Calibri" panose="020F0502020204030204" pitchFamily="34" charset="0"/>
                  </a:rPr>
                  <a:t>past </a:t>
                </a:r>
                <a:r>
                  <a:rPr lang="en-US" sz="2400" dirty="0">
                    <a:latin typeface="Calibri" panose="020F0502020204030204" pitchFamily="34" charset="0"/>
                  </a:rPr>
                  <a:t>decisions </a:t>
                </a:r>
                <a:r>
                  <a:rPr lang="en-US" sz="2400" dirty="0" smtClean="0">
                    <a:latin typeface="Calibri" panose="020F0502020204030204" pitchFamily="34" charset="0"/>
                  </a:rPr>
                  <a:t>are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irrevocable</a:t>
                </a:r>
                <a:r>
                  <a:rPr lang="en-US" sz="2400" dirty="0">
                    <a:latin typeface="Calibri" panose="020F0502020204030204" pitchFamily="34" charset="0"/>
                  </a:rPr>
                  <a:t>	</a:t>
                </a:r>
                <a:endParaRPr lang="en-US" sz="2400" dirty="0" smtClean="0">
                  <a:latin typeface="Calibri" panose="020F0502020204030204" pitchFamily="34" charset="0"/>
                </a:endParaRPr>
              </a:p>
              <a:p>
                <a:pPr marL="714375" lvl="2">
                  <a:spcBef>
                    <a:spcPct val="20000"/>
                  </a:spcBef>
                  <a:defRPr/>
                </a:pPr>
                <a:r>
                  <a:rPr lang="en-US" sz="2400" dirty="0" smtClean="0">
                    <a:latin typeface="Calibri" panose="020F0502020204030204" pitchFamily="34" charset="0"/>
                  </a:rPr>
                  <a:t>solution </a:t>
                </a:r>
                <a:r>
                  <a:rPr lang="en-US" sz="2400" dirty="0">
                    <a:latin typeface="Calibri" panose="020F0502020204030204" pitchFamily="34" charset="0"/>
                  </a:rPr>
                  <a:t>should be comparable to the </a:t>
                </a:r>
                <a:r>
                  <a:rPr lang="en-US" sz="2400" dirty="0">
                    <a:solidFill>
                      <a:srgbClr val="C00000"/>
                    </a:solidFill>
                    <a:latin typeface="Calibri" panose="020F0502020204030204" pitchFamily="34" charset="0"/>
                  </a:rPr>
                  <a:t>best </a:t>
                </a:r>
                <a:r>
                  <a:rPr lang="en-US" sz="2400" dirty="0" smtClean="0">
                    <a:solidFill>
                      <a:srgbClr val="C00000"/>
                    </a:solidFill>
                    <a:latin typeface="Calibri" panose="020F0502020204030204" pitchFamily="34" charset="0"/>
                  </a:rPr>
                  <a:t>offline </a:t>
                </a:r>
                <a:r>
                  <a:rPr lang="en-US" sz="2400" dirty="0" smtClean="0">
                    <a:latin typeface="Calibri" panose="020F0502020204030204" pitchFamily="34" charset="0"/>
                  </a:rPr>
                  <a:t>algorithm </a:t>
                </a:r>
                <a:br>
                  <a:rPr lang="en-US" sz="2400" dirty="0" smtClean="0">
                    <a:latin typeface="Calibri" panose="020F0502020204030204" pitchFamily="34" charset="0"/>
                  </a:rPr>
                </a:br>
                <a:r>
                  <a:rPr lang="en-US" sz="2400" dirty="0" smtClean="0">
                    <a:latin typeface="Calibri" panose="020F0502020204030204" pitchFamily="34" charset="0"/>
                  </a:rPr>
                  <a:t>	which </a:t>
                </a:r>
                <a:r>
                  <a:rPr lang="en-US" sz="2400" dirty="0">
                    <a:latin typeface="Calibri" panose="020F0502020204030204" pitchFamily="34" charset="0"/>
                  </a:rPr>
                  <a:t>knows the input till time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/>
                      </a:rPr>
                      <m:t>𝑡</m:t>
                    </m:r>
                  </m:oMath>
                </a14:m>
                <a:r>
                  <a:rPr lang="en-US" sz="2400" dirty="0">
                    <a:latin typeface="Calibri" panose="020F0502020204030204" pitchFamily="34" charset="0"/>
                  </a:rPr>
                  <a:t>. 	</a:t>
                </a:r>
              </a:p>
              <a:p>
                <a:pPr>
                  <a:spcBef>
                    <a:spcPct val="20000"/>
                  </a:spcBef>
                  <a:defRPr/>
                </a:pPr>
                <a:endParaRPr lang="en-US" sz="24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7181" y="1881520"/>
                <a:ext cx="8458200" cy="2046425"/>
              </a:xfrm>
              <a:prstGeom prst="rect">
                <a:avLst/>
              </a:prstGeom>
              <a:blipFill>
                <a:blip r:embed="rId2"/>
                <a:stretch>
                  <a:fillRect l="-1081" t="-2388" b="-116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35932" y="4444958"/>
                <a:ext cx="8443081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C00000"/>
                    </a:solidFill>
                    <a:latin typeface="Calibri" panose="020F0502020204030204" pitchFamily="34" charset="0"/>
                  </a:rPr>
                  <a:t>Competitive ratio  </a:t>
                </a:r>
                <a:r>
                  <a:rPr lang="en-US" sz="2400" dirty="0">
                    <a:latin typeface="Calibri" panose="020F0502020204030204" pitchFamily="34" charset="0"/>
                  </a:rPr>
                  <a:t>of an on-line algorithm on input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, …, 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, …</m:t>
                    </m:r>
                  </m:oMath>
                </a14:m>
                <a:endParaRPr lang="en-IN" sz="2400" dirty="0">
                  <a:latin typeface="Calibri" panose="020F0502020204030204" pitchFamily="34" charset="0"/>
                </a:endParaRPr>
              </a:p>
              <a:p>
                <a:r>
                  <a:rPr lang="en-US" sz="2000" dirty="0">
                    <a:latin typeface="Calibri" panose="020F0502020204030204" pitchFamily="34" charset="0"/>
                  </a:rPr>
                  <a:t>                          </a:t>
                </a:r>
              </a:p>
              <a:p>
                <a:endParaRPr lang="en-IN" sz="20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5932" y="4444958"/>
                <a:ext cx="8443081" cy="1077218"/>
              </a:xfrm>
              <a:prstGeom prst="rect">
                <a:avLst/>
              </a:prstGeom>
              <a:blipFill>
                <a:blip r:embed="rId3"/>
                <a:stretch>
                  <a:fillRect l="-1155" t="-45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440932" y="4984661"/>
                <a:ext cx="4539384" cy="7294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2000">
                              <a:latin typeface="Cambria Math"/>
                            </a:rPr>
                            <m:t>sup</m:t>
                          </m:r>
                        </m:e>
                        <m:lim>
                          <m:r>
                            <a:rPr lang="en-US" sz="2000" i="1">
                              <a:latin typeface="Cambria Math"/>
                            </a:rPr>
                            <m:t>𝑡</m:t>
                          </m:r>
                        </m:lim>
                      </m:limLow>
                      <m:r>
                        <a:rPr lang="en-US" sz="2000" i="1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cost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of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solution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produced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at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time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 </m:t>
                          </m:r>
                          <m:r>
                            <a:rPr lang="en-US" sz="2000" i="1">
                              <a:latin typeface="Cambria Math"/>
                            </a:rPr>
                            <m:t>𝑡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optimal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solution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cost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for</m:t>
                          </m:r>
                          <m:r>
                            <m:rPr>
                              <m:nor/>
                            </m:rPr>
                            <a:rPr lang="en-US" sz="2000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i="1">
                              <a:latin typeface="Cambria Math"/>
                            </a:rPr>
                            <m:t>,…, 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IN" sz="20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0932" y="4984661"/>
                <a:ext cx="4539384" cy="7294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972152" y="1694046"/>
            <a:ext cx="10741793" cy="1049154"/>
          </a:xfrm>
          <a:prstGeom prst="rect">
            <a:avLst/>
          </a:prstGeom>
          <a:solidFill>
            <a:srgbClr val="FFFFFF">
              <a:alpha val="9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72152" y="3197430"/>
            <a:ext cx="10741793" cy="917990"/>
          </a:xfrm>
          <a:prstGeom prst="rect">
            <a:avLst/>
          </a:prstGeom>
          <a:solidFill>
            <a:srgbClr val="FFFFFF">
              <a:alpha val="9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72152" y="4511900"/>
            <a:ext cx="10741793" cy="1394965"/>
          </a:xfrm>
          <a:prstGeom prst="rect">
            <a:avLst/>
          </a:prstGeom>
          <a:solidFill>
            <a:srgbClr val="FFFFFF">
              <a:alpha val="9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214066" y="3492549"/>
            <a:ext cx="59800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R</a:t>
            </a:r>
            <a:r>
              <a:rPr lang="en-US" sz="2000" dirty="0" smtClean="0">
                <a:solidFill>
                  <a:srgbClr val="0000FF"/>
                </a:solidFill>
              </a:rPr>
              <a:t>elax this requirement. Still compare to clairvoyant OPT.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08036" y="4140983"/>
            <a:ext cx="59969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Measure number of changes (</a:t>
            </a:r>
            <a:r>
              <a:rPr lang="en-US" sz="2000" dirty="0" smtClean="0">
                <a:solidFill>
                  <a:srgbClr val="FF0000"/>
                </a:solidFill>
              </a:rPr>
              <a:t>“recourse”</a:t>
            </a:r>
            <a:r>
              <a:rPr lang="en-US" sz="2000" dirty="0" smtClean="0"/>
              <a:t>) per arrival</a:t>
            </a:r>
          </a:p>
          <a:p>
            <a:r>
              <a:rPr lang="en-US" sz="2000" dirty="0" smtClean="0"/>
              <a:t>     - e.g., at most O(1) changes per arrival (worst-case)</a:t>
            </a:r>
          </a:p>
          <a:p>
            <a:r>
              <a:rPr lang="en-US" sz="2000" dirty="0"/>
              <a:t>  </a:t>
            </a:r>
            <a:r>
              <a:rPr lang="en-US" sz="2000" dirty="0" smtClean="0"/>
              <a:t>   - or, at most </a:t>
            </a:r>
            <a:r>
              <a:rPr lang="en-US" sz="2000" b="1" dirty="0" smtClean="0">
                <a:solidFill>
                  <a:srgbClr val="0000FF"/>
                </a:solidFill>
              </a:rPr>
              <a:t>t</a:t>
            </a:r>
            <a:r>
              <a:rPr lang="en-US" sz="2000" dirty="0" smtClean="0"/>
              <a:t> changes over first </a:t>
            </a:r>
            <a:r>
              <a:rPr lang="en-US" sz="2000" b="1" dirty="0" smtClean="0">
                <a:solidFill>
                  <a:srgbClr val="0000FF"/>
                </a:solidFill>
              </a:rPr>
              <a:t>t</a:t>
            </a:r>
            <a:r>
              <a:rPr lang="en-US" sz="2000" dirty="0" smtClean="0"/>
              <a:t> arrivals (amortized)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1288051" y="5483362"/>
            <a:ext cx="92686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a.k.a. dynamic (graph) algorithms</a:t>
            </a:r>
            <a:r>
              <a:rPr lang="en-US" sz="2000" dirty="0" smtClean="0"/>
              <a:t>: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  traditionally measure the update time instead of #changes, we measure recourse.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traditionally focused on (exact) graph algorithms, now for </a:t>
            </a:r>
            <a:r>
              <a:rPr lang="en-US" sz="2000" dirty="0" err="1" smtClean="0"/>
              <a:t>appox.algos</a:t>
            </a:r>
            <a:r>
              <a:rPr lang="en-US" sz="2000" dirty="0" smtClean="0"/>
              <a:t> too.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30597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10" grpId="0" animBg="1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model, formally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34769"/>
                <a:ext cx="10515600" cy="435133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sz="2000" dirty="0" smtClean="0"/>
                  <a:t>at each time t, 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      either an element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sz="2000" dirty="0" smtClean="0"/>
                  <a:t> arrives (and tells us which sets it belongs to)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      or an existing element departs (and no longer needs to be covered)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sz="2000" dirty="0" smtClean="0"/>
                  <a:t> = set of active elements at time t 	(elements added but not deleted)</a:t>
                </a:r>
              </a:p>
              <a:p>
                <a:pPr marL="0" indent="0">
                  <a:buNone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𝑂𝑃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sz="2000" dirty="0" smtClean="0"/>
                  <a:t> = optimal set cover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b="1" dirty="0" smtClean="0"/>
                  <a:t>Want: </a:t>
                </a:r>
                <a:r>
                  <a:rPr lang="en-US" sz="2000" dirty="0" smtClean="0"/>
                  <a:t>algorithm that maintains a feasible set cover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𝓢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sz="2000" dirty="0" smtClean="0"/>
                  <a:t> at all times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      </a:t>
                </a:r>
                <a:r>
                  <a:rPr lang="en-US" sz="2000" b="1" dirty="0" smtClean="0"/>
                  <a:t>competitive ratio: </a:t>
                </a:r>
                <a:r>
                  <a:rPr lang="en-US" sz="2000" dirty="0" smtClean="0"/>
                  <a:t>cost(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𝒮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 smtClean="0"/>
                  <a:t> / cost(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𝑂𝑃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 smtClean="0"/>
                  <a:t>      </a:t>
                </a:r>
                <a:r>
                  <a:rPr lang="en-US" sz="2000" b="1" dirty="0" smtClean="0"/>
                  <a:t>(amortized) recourse: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⋅</m:t>
                    </m:r>
                    <m:nary>
                      <m:naryPr>
                        <m:chr m:val="∑"/>
                        <m:supHide m:val="on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/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| 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𝒮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−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𝒮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|</m:t>
                        </m:r>
                      </m:e>
                    </m:nary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 smtClean="0"/>
                  <a:t>      </a:t>
                </a:r>
                <a:r>
                  <a:rPr lang="en-US" sz="2000" b="1" dirty="0" smtClean="0"/>
                  <a:t>(amortized) update time</a:t>
                </a:r>
                <a:r>
                  <a:rPr lang="en-US" sz="2000" dirty="0" smtClean="0"/>
                  <a:t>.</a:t>
                </a: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34769"/>
                <a:ext cx="10515600" cy="4351338"/>
              </a:xfrm>
              <a:blipFill>
                <a:blip r:embed="rId2"/>
                <a:stretch>
                  <a:fillRect l="-638" t="-2101" b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682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55"/>
          <p:cNvGrpSpPr/>
          <p:nvPr/>
        </p:nvGrpSpPr>
        <p:grpSpPr>
          <a:xfrm>
            <a:off x="9435501" y="1783419"/>
            <a:ext cx="2136808" cy="1867301"/>
            <a:chOff x="8310790" y="1887854"/>
            <a:chExt cx="2136808" cy="1867301"/>
          </a:xfrm>
        </p:grpSpPr>
        <p:sp>
          <p:nvSpPr>
            <p:cNvPr id="55" name="Rectangle 54"/>
            <p:cNvSpPr/>
            <p:nvPr/>
          </p:nvSpPr>
          <p:spPr>
            <a:xfrm>
              <a:off x="8310790" y="1887854"/>
              <a:ext cx="2136808" cy="1867301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8374994" y="2472164"/>
              <a:ext cx="2014854" cy="643260"/>
              <a:chOff x="3308029" y="4508205"/>
              <a:chExt cx="5499086" cy="1164658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3330340" y="4508205"/>
                <a:ext cx="5476775" cy="1164658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4196615" y="4585208"/>
                <a:ext cx="4494998" cy="1020278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5120640" y="4671836"/>
                <a:ext cx="3474720" cy="827772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6063916" y="4758463"/>
                <a:ext cx="2435192" cy="673768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6920564" y="4873966"/>
                <a:ext cx="1463040" cy="481263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4" name="TextBox 43"/>
                  <p:cNvSpPr txBox="1"/>
                  <p:nvPr/>
                </p:nvSpPr>
                <p:spPr>
                  <a:xfrm>
                    <a:off x="3308029" y="4825664"/>
                    <a:ext cx="930752" cy="5800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 dirty="0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44" name="TextBox 4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08029" y="4825664"/>
                    <a:ext cx="930752" cy="580013"/>
                  </a:xfrm>
                  <a:prstGeom prst="rect">
                    <a:avLst/>
                  </a:prstGeom>
                  <a:blipFill>
                    <a:blip r:embed="rId2"/>
                    <a:stretch>
                      <a:fillRect b="-3846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4245788" y="4825664"/>
                    <a:ext cx="930752" cy="5800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 dirty="0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45" name="TextBox 4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45788" y="4825664"/>
                    <a:ext cx="930752" cy="580013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b="-1923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6" name="TextBox 45"/>
                  <p:cNvSpPr txBox="1"/>
                  <p:nvPr/>
                </p:nvSpPr>
                <p:spPr>
                  <a:xfrm>
                    <a:off x="5190662" y="4825664"/>
                    <a:ext cx="930752" cy="5800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 dirty="0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46" name="TextBox 4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190662" y="4825664"/>
                    <a:ext cx="930752" cy="580013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923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6135533" y="4825664"/>
                    <a:ext cx="930752" cy="5800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 dirty="0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47" name="TextBox 4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5533" y="4825664"/>
                    <a:ext cx="930752" cy="580013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b="-1923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8" name="TextBox 47"/>
                  <p:cNvSpPr txBox="1"/>
                  <p:nvPr/>
                </p:nvSpPr>
                <p:spPr>
                  <a:xfrm>
                    <a:off x="7292292" y="4825664"/>
                    <a:ext cx="920307" cy="58001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 dirty="0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a14:m>
                    <a:r>
                      <a:rPr lang="en-US" sz="1600" dirty="0" smtClean="0"/>
                      <a:t> </a:t>
                    </a:r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48" name="TextBox 4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292292" y="4825664"/>
                    <a:ext cx="920307" cy="580013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b="-192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898898" y="2088773"/>
                <a:ext cx="75764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Classical Online model: </a:t>
                </a:r>
                <a:r>
                  <a:rPr lang="en-US" dirty="0" smtClean="0"/>
                  <a:t>competitive ratio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func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⁡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, tight in most respects</a:t>
                </a:r>
                <a:endParaRPr lang="en-US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898" y="2088773"/>
                <a:ext cx="7576433" cy="369332"/>
              </a:xfrm>
              <a:prstGeom prst="rect">
                <a:avLst/>
              </a:prstGeom>
              <a:blipFill>
                <a:blip r:embed="rId7"/>
                <a:stretch>
                  <a:fillRect l="-644" t="-10000" r="-644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Box 69"/>
          <p:cNvSpPr txBox="1"/>
          <p:nvPr/>
        </p:nvSpPr>
        <p:spPr>
          <a:xfrm>
            <a:off x="898898" y="2871660"/>
            <a:ext cx="1993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Dynamic set cover: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307592" y="3851888"/>
                <a:ext cx="80548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Theorem 1. </a:t>
                </a:r>
                <a:r>
                  <a:rPr lang="en-US" dirty="0" smtClean="0"/>
                  <a:t>Algorithm that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 smtClean="0"/>
                  <a:t> competitive,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recourse</a:t>
                </a:r>
                <a:r>
                  <a:rPr lang="en-US" dirty="0" smtClean="0"/>
                  <a:t> (amortized).</a:t>
                </a:r>
                <a:endParaRPr lang="en-US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7592" y="3851888"/>
                <a:ext cx="8054897" cy="369332"/>
              </a:xfrm>
              <a:prstGeom prst="rect">
                <a:avLst/>
              </a:prstGeom>
              <a:blipFill>
                <a:blip r:embed="rId8"/>
                <a:stretch>
                  <a:fillRect l="-681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1313688" y="4269464"/>
                <a:ext cx="89634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Theorem 2. </a:t>
                </a:r>
                <a:r>
                  <a:rPr lang="en-US" dirty="0" smtClean="0"/>
                  <a:t>Algorithm that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competitive (randomized),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recourse</a:t>
                </a:r>
                <a:r>
                  <a:rPr lang="en-US" dirty="0" smtClean="0"/>
                  <a:t> (amortized).</a:t>
                </a:r>
                <a:endParaRPr lang="en-US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688" y="4269464"/>
                <a:ext cx="8963479" cy="369332"/>
              </a:xfrm>
              <a:prstGeom prst="rect">
                <a:avLst/>
              </a:prstGeom>
              <a:blipFill>
                <a:blip r:embed="rId9"/>
                <a:stretch>
                  <a:fillRect l="-612" t="-8197" r="-544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Title 1"/>
          <p:cNvSpPr>
            <a:spLocks noGrp="1"/>
          </p:cNvSpPr>
          <p:nvPr>
            <p:ph type="title"/>
          </p:nvPr>
        </p:nvSpPr>
        <p:spPr>
          <a:xfrm>
            <a:off x="838200" y="275475"/>
            <a:ext cx="10515600" cy="1325563"/>
          </a:xfrm>
        </p:spPr>
        <p:txBody>
          <a:bodyPr/>
          <a:lstStyle/>
          <a:p>
            <a:r>
              <a:rPr lang="en-US" dirty="0" smtClean="0"/>
              <a:t>our results (recourse)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718362" y="5909418"/>
                <a:ext cx="66441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The results extend to showing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competitiveness.</a:t>
                </a:r>
                <a:endParaRPr lang="en-US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8362" y="5909418"/>
                <a:ext cx="6644127" cy="369332"/>
              </a:xfrm>
              <a:prstGeom prst="rect">
                <a:avLst/>
              </a:prstGeom>
              <a:blipFill>
                <a:blip r:embed="rId10"/>
                <a:stretch>
                  <a:fillRect l="-82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623358" y="4796815"/>
                <a:ext cx="66538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is the frequency = maximum number of sets containing an element</a:t>
                </a:r>
                <a:endParaRPr lang="en-US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3358" y="4796815"/>
                <a:ext cx="6653809" cy="369332"/>
              </a:xfrm>
              <a:prstGeom prst="rect">
                <a:avLst/>
              </a:prstGeom>
              <a:blipFill>
                <a:blip r:embed="rId11"/>
                <a:stretch>
                  <a:fillRect l="-275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139236" y="5166147"/>
                <a:ext cx="28110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e.g. vertex cover has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236" y="5166147"/>
                <a:ext cx="2811026" cy="369332"/>
              </a:xfrm>
              <a:prstGeom prst="rect">
                <a:avLst/>
              </a:prstGeom>
              <a:blipFill>
                <a:blip r:embed="rId12"/>
                <a:stretch>
                  <a:fillRect l="-1735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5171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0" grpId="0"/>
      <p:bldP spid="51" grpId="0"/>
      <p:bldP spid="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55"/>
          <p:cNvGrpSpPr/>
          <p:nvPr/>
        </p:nvGrpSpPr>
        <p:grpSpPr>
          <a:xfrm>
            <a:off x="9435501" y="1783419"/>
            <a:ext cx="2136808" cy="1867301"/>
            <a:chOff x="8310790" y="1887854"/>
            <a:chExt cx="2136808" cy="1867301"/>
          </a:xfrm>
        </p:grpSpPr>
        <p:sp>
          <p:nvSpPr>
            <p:cNvPr id="55" name="Rectangle 54"/>
            <p:cNvSpPr/>
            <p:nvPr/>
          </p:nvSpPr>
          <p:spPr>
            <a:xfrm>
              <a:off x="8310790" y="1887854"/>
              <a:ext cx="2136808" cy="1867301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8374994" y="2472164"/>
              <a:ext cx="2014854" cy="643260"/>
              <a:chOff x="3308029" y="4508205"/>
              <a:chExt cx="5499086" cy="1164658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3330340" y="4508205"/>
                <a:ext cx="5476775" cy="1164658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4196615" y="4585208"/>
                <a:ext cx="4494998" cy="1020278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5120640" y="4671836"/>
                <a:ext cx="3474720" cy="827772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6063916" y="4758463"/>
                <a:ext cx="2435192" cy="673768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6920564" y="4873966"/>
                <a:ext cx="1463040" cy="481263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4" name="TextBox 43"/>
                  <p:cNvSpPr txBox="1"/>
                  <p:nvPr/>
                </p:nvSpPr>
                <p:spPr>
                  <a:xfrm>
                    <a:off x="3308029" y="4825664"/>
                    <a:ext cx="930752" cy="5800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 dirty="0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44" name="TextBox 4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08029" y="4825664"/>
                    <a:ext cx="930752" cy="580013"/>
                  </a:xfrm>
                  <a:prstGeom prst="rect">
                    <a:avLst/>
                  </a:prstGeom>
                  <a:blipFill>
                    <a:blip r:embed="rId2"/>
                    <a:stretch>
                      <a:fillRect b="-3846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4245788" y="4825664"/>
                    <a:ext cx="930752" cy="5800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 dirty="0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45" name="TextBox 4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45788" y="4825664"/>
                    <a:ext cx="930752" cy="580013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b="-1923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6" name="TextBox 45"/>
                  <p:cNvSpPr txBox="1"/>
                  <p:nvPr/>
                </p:nvSpPr>
                <p:spPr>
                  <a:xfrm>
                    <a:off x="5190662" y="4825664"/>
                    <a:ext cx="930752" cy="5800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 dirty="0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46" name="TextBox 4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190662" y="4825664"/>
                    <a:ext cx="930752" cy="580013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923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6135533" y="4825664"/>
                    <a:ext cx="930752" cy="5800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 dirty="0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47" name="TextBox 4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5533" y="4825664"/>
                    <a:ext cx="930752" cy="580013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b="-1923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8" name="TextBox 47"/>
                  <p:cNvSpPr txBox="1"/>
                  <p:nvPr/>
                </p:nvSpPr>
                <p:spPr>
                  <a:xfrm>
                    <a:off x="7292292" y="4825664"/>
                    <a:ext cx="920307" cy="58001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 dirty="0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a14:m>
                    <a:r>
                      <a:rPr lang="en-US" sz="1600" dirty="0" smtClean="0"/>
                      <a:t> </a:t>
                    </a:r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48" name="TextBox 4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292292" y="4825664"/>
                    <a:ext cx="920307" cy="580013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b="-192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898898" y="2088773"/>
                <a:ext cx="75764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Classical Online model: </a:t>
                </a:r>
                <a:r>
                  <a:rPr lang="en-US" dirty="0" smtClean="0"/>
                  <a:t>competitive ratio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func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⁡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, tight in most respects</a:t>
                </a:r>
                <a:endParaRPr lang="en-US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898" y="2088773"/>
                <a:ext cx="7576433" cy="369332"/>
              </a:xfrm>
              <a:prstGeom prst="rect">
                <a:avLst/>
              </a:prstGeom>
              <a:blipFill>
                <a:blip r:embed="rId7"/>
                <a:stretch>
                  <a:fillRect l="-644" t="-10000" r="-644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Box 69"/>
          <p:cNvSpPr txBox="1"/>
          <p:nvPr/>
        </p:nvSpPr>
        <p:spPr>
          <a:xfrm>
            <a:off x="898898" y="2871660"/>
            <a:ext cx="1993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Dynamic set cover: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307592" y="3851888"/>
                <a:ext cx="89888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Theorem 1b. </a:t>
                </a:r>
                <a:r>
                  <a:rPr lang="en-US" dirty="0" smtClean="0"/>
                  <a:t>Algorithm that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 smtClean="0"/>
                  <a:t> competitive,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r>
                  <a:rPr lang="en-US" dirty="0" smtClean="0"/>
                  <a:t> 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update time </a:t>
                </a:r>
                <a:r>
                  <a:rPr lang="en-US" dirty="0" smtClean="0"/>
                  <a:t>(amortized).</a:t>
                </a:r>
                <a:endParaRPr lang="en-US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7592" y="3851888"/>
                <a:ext cx="8988871" cy="369332"/>
              </a:xfrm>
              <a:prstGeom prst="rect">
                <a:avLst/>
              </a:prstGeom>
              <a:blipFill>
                <a:blip r:embed="rId8"/>
                <a:stretch>
                  <a:fillRect l="-611" t="-10000" r="-611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1313688" y="4269464"/>
                <a:ext cx="97452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Theorem 2b. </a:t>
                </a:r>
                <a:r>
                  <a:rPr lang="en-US" dirty="0" smtClean="0"/>
                  <a:t>Algorithm that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competitive (randomized),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 smtClean="0"/>
                  <a:t> 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update time</a:t>
                </a:r>
                <a:r>
                  <a:rPr lang="en-US" dirty="0" smtClean="0"/>
                  <a:t> (amortized).</a:t>
                </a:r>
                <a:endParaRPr lang="en-US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688" y="4269464"/>
                <a:ext cx="9745297" cy="369332"/>
              </a:xfrm>
              <a:prstGeom prst="rect">
                <a:avLst/>
              </a:prstGeom>
              <a:blipFill>
                <a:blip r:embed="rId9"/>
                <a:stretch>
                  <a:fillRect l="-563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Title 1"/>
          <p:cNvSpPr>
            <a:spLocks noGrp="1"/>
          </p:cNvSpPr>
          <p:nvPr>
            <p:ph type="title"/>
          </p:nvPr>
        </p:nvSpPr>
        <p:spPr>
          <a:xfrm>
            <a:off x="838200" y="275475"/>
            <a:ext cx="10515600" cy="1325563"/>
          </a:xfrm>
        </p:spPr>
        <p:txBody>
          <a:bodyPr/>
          <a:lstStyle/>
          <a:p>
            <a:r>
              <a:rPr lang="en-US" dirty="0" smtClean="0"/>
              <a:t>our results (update time)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874520" y="4910328"/>
                <a:ext cx="9811512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Corollary: </a:t>
                </a:r>
                <a:r>
                  <a:rPr lang="en-US" dirty="0" smtClean="0"/>
                  <a:t>a deterministic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dirty="0" smtClean="0"/>
                  <a:t>-approximation for dynamic (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weighted</a:t>
                </a:r>
                <a:r>
                  <a:rPr lang="en-US" dirty="0" smtClean="0"/>
                  <a:t>) vertex cover</a:t>
                </a:r>
                <a:br>
                  <a:rPr lang="en-US" dirty="0" smtClean="0"/>
                </a:br>
                <a:r>
                  <a:rPr lang="en-US" dirty="0" smtClean="0"/>
                  <a:t>		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US" dirty="0" smtClean="0"/>
                  <a:t> 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update time</a:t>
                </a:r>
                <a:r>
                  <a:rPr lang="en-US" dirty="0" smtClean="0"/>
                  <a:t>.</a:t>
                </a:r>
              </a:p>
              <a:p>
                <a:endParaRPr lang="en-US" dirty="0"/>
              </a:p>
              <a:p>
                <a:r>
                  <a:rPr lang="en-US" dirty="0" smtClean="0"/>
                  <a:t>weighted: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</m:d>
                  </m:oMath>
                </a14:m>
                <a:r>
                  <a:rPr lang="en-US" dirty="0" smtClean="0"/>
                  <a:t>-approximation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 smtClean="0"/>
                  <a:t>-update time         [Bhattacharya </a:t>
                </a:r>
                <a:r>
                  <a:rPr lang="en-US" dirty="0" err="1" smtClean="0"/>
                  <a:t>Henzinger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Italiano</a:t>
                </a:r>
                <a:r>
                  <a:rPr lang="en-US" dirty="0" smtClean="0"/>
                  <a:t>]</a:t>
                </a:r>
              </a:p>
              <a:p>
                <a:r>
                  <a:rPr lang="en-US" dirty="0" smtClean="0"/>
                  <a:t>unweighted: maximal matchings with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dirty="0" smtClean="0"/>
                  <a:t> update time		  		        [Solomon]</a:t>
                </a:r>
              </a:p>
              <a:p>
                <a:r>
                  <a:rPr lang="en-US" dirty="0" smtClean="0"/>
                  <a:t>similar results in concurrent and independent work	</a:t>
                </a:r>
                <a:r>
                  <a:rPr lang="en-US" dirty="0"/>
                  <a:t> </a:t>
                </a:r>
                <a:r>
                  <a:rPr lang="en-US" dirty="0" smtClean="0"/>
                  <a:t>          [</a:t>
                </a:r>
                <a:r>
                  <a:rPr lang="en-US" dirty="0"/>
                  <a:t>Bhattacharya </a:t>
                </a:r>
                <a:r>
                  <a:rPr lang="en-US" dirty="0" smtClean="0"/>
                  <a:t>Chakrabarty </a:t>
                </a:r>
                <a:r>
                  <a:rPr lang="en-US" dirty="0" err="1" smtClean="0"/>
                  <a:t>Henzinger</a:t>
                </a:r>
                <a:r>
                  <a:rPr lang="en-US" dirty="0"/>
                  <a:t>]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4520" y="4910328"/>
                <a:ext cx="9811512" cy="1754326"/>
              </a:xfrm>
              <a:prstGeom prst="rect">
                <a:avLst/>
              </a:prstGeom>
              <a:blipFill>
                <a:blip r:embed="rId10"/>
                <a:stretch>
                  <a:fillRect l="-559" t="-2091" r="-497" b="-45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1204430" y="5897880"/>
            <a:ext cx="604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 smtClean="0"/>
              <a:t>Prior</a:t>
            </a:r>
          </a:p>
          <a:p>
            <a:pPr algn="r"/>
            <a:r>
              <a:rPr lang="en-US" sz="1600" dirty="0" smtClean="0"/>
              <a:t>work</a:t>
            </a:r>
            <a:endParaRPr lang="en-US" sz="1600" dirty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1816608" y="5843016"/>
            <a:ext cx="3048" cy="74150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64592" y="5687568"/>
            <a:ext cx="11832336" cy="27432"/>
          </a:xfrm>
          <a:prstGeom prst="line">
            <a:avLst/>
          </a:prstGeom>
          <a:ln w="7620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5687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55"/>
          <p:cNvGrpSpPr/>
          <p:nvPr/>
        </p:nvGrpSpPr>
        <p:grpSpPr>
          <a:xfrm>
            <a:off x="9435501" y="1783419"/>
            <a:ext cx="2136808" cy="1867301"/>
            <a:chOff x="8310790" y="1887854"/>
            <a:chExt cx="2136808" cy="1867301"/>
          </a:xfrm>
        </p:grpSpPr>
        <p:sp>
          <p:nvSpPr>
            <p:cNvPr id="55" name="Rectangle 54"/>
            <p:cNvSpPr/>
            <p:nvPr/>
          </p:nvSpPr>
          <p:spPr>
            <a:xfrm>
              <a:off x="8310790" y="1887854"/>
              <a:ext cx="2136808" cy="1867301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8374994" y="2472164"/>
              <a:ext cx="2014854" cy="643260"/>
              <a:chOff x="3308029" y="4508205"/>
              <a:chExt cx="5499086" cy="1164658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3330340" y="4508205"/>
                <a:ext cx="5476775" cy="1164658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4196615" y="4585208"/>
                <a:ext cx="4494998" cy="1020278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5120640" y="4671836"/>
                <a:ext cx="3474720" cy="827772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6063916" y="4758463"/>
                <a:ext cx="2435192" cy="673768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6920564" y="4873966"/>
                <a:ext cx="1463040" cy="481263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4" name="TextBox 43"/>
                  <p:cNvSpPr txBox="1"/>
                  <p:nvPr/>
                </p:nvSpPr>
                <p:spPr>
                  <a:xfrm>
                    <a:off x="3308029" y="4825664"/>
                    <a:ext cx="930752" cy="5800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 dirty="0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44" name="TextBox 4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08029" y="4825664"/>
                    <a:ext cx="930752" cy="580013"/>
                  </a:xfrm>
                  <a:prstGeom prst="rect">
                    <a:avLst/>
                  </a:prstGeom>
                  <a:blipFill>
                    <a:blip r:embed="rId2"/>
                    <a:stretch>
                      <a:fillRect b="-3846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4245788" y="4825664"/>
                    <a:ext cx="930752" cy="5800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 dirty="0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45" name="TextBox 4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45788" y="4825664"/>
                    <a:ext cx="930752" cy="580013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b="-1923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6" name="TextBox 45"/>
                  <p:cNvSpPr txBox="1"/>
                  <p:nvPr/>
                </p:nvSpPr>
                <p:spPr>
                  <a:xfrm>
                    <a:off x="5190662" y="4825664"/>
                    <a:ext cx="930752" cy="5800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 dirty="0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46" name="TextBox 4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190662" y="4825664"/>
                    <a:ext cx="930752" cy="580013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923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6135533" y="4825664"/>
                    <a:ext cx="930752" cy="5800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 dirty="0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6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47" name="TextBox 4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35533" y="4825664"/>
                    <a:ext cx="930752" cy="580013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b="-1923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8" name="TextBox 47"/>
                  <p:cNvSpPr txBox="1"/>
                  <p:nvPr/>
                </p:nvSpPr>
                <p:spPr>
                  <a:xfrm>
                    <a:off x="7292292" y="4825664"/>
                    <a:ext cx="920307" cy="58001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 dirty="0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a14:m>
                    <a:r>
                      <a:rPr lang="en-US" sz="1600" dirty="0" smtClean="0"/>
                      <a:t> </a:t>
                    </a:r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48" name="TextBox 4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292292" y="4825664"/>
                    <a:ext cx="920307" cy="580013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b="-192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898898" y="2088773"/>
                <a:ext cx="75764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Classical Online model: </a:t>
                </a:r>
                <a:r>
                  <a:rPr lang="en-US" dirty="0" smtClean="0"/>
                  <a:t>competitive ratio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func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⁡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, tight in most respects</a:t>
                </a:r>
                <a:endParaRPr lang="en-US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898" y="2088773"/>
                <a:ext cx="7576433" cy="369332"/>
              </a:xfrm>
              <a:prstGeom prst="rect">
                <a:avLst/>
              </a:prstGeom>
              <a:blipFill>
                <a:blip r:embed="rId7"/>
                <a:stretch>
                  <a:fillRect l="-644" t="-10000" r="-644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Box 69"/>
          <p:cNvSpPr txBox="1"/>
          <p:nvPr/>
        </p:nvSpPr>
        <p:spPr>
          <a:xfrm>
            <a:off x="898898" y="2871660"/>
            <a:ext cx="1993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Dynamic set cover: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307592" y="3851888"/>
                <a:ext cx="80548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Theorem 1. </a:t>
                </a:r>
                <a:r>
                  <a:rPr lang="en-US" dirty="0" smtClean="0"/>
                  <a:t>Algorithm that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 smtClean="0"/>
                  <a:t> competitive,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US" dirty="0" smtClean="0"/>
                  <a:t> recourse (amortized).</a:t>
                </a:r>
                <a:endParaRPr lang="en-US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7592" y="3851888"/>
                <a:ext cx="8054897" cy="369332"/>
              </a:xfrm>
              <a:prstGeom prst="rect">
                <a:avLst/>
              </a:prstGeom>
              <a:blipFill>
                <a:blip r:embed="rId8"/>
                <a:stretch>
                  <a:fillRect l="-681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Title 1"/>
          <p:cNvSpPr>
            <a:spLocks noGrp="1"/>
          </p:cNvSpPr>
          <p:nvPr>
            <p:ph type="title"/>
          </p:nvPr>
        </p:nvSpPr>
        <p:spPr>
          <a:xfrm>
            <a:off x="838200" y="275475"/>
            <a:ext cx="10515600" cy="1325563"/>
          </a:xfrm>
        </p:spPr>
        <p:txBody>
          <a:bodyPr/>
          <a:lstStyle/>
          <a:p>
            <a:r>
              <a:rPr lang="en-US" dirty="0" smtClean="0"/>
              <a:t>our results (recourse)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307591" y="4634775"/>
            <a:ext cx="96519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Today: </a:t>
            </a:r>
            <a:endParaRPr lang="en-US" b="1" dirty="0" smtClean="0"/>
          </a:p>
          <a:p>
            <a:r>
              <a:rPr lang="en-US" dirty="0" smtClean="0"/>
              <a:t>   Measure recourse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Assume </a:t>
            </a:r>
            <a:r>
              <a:rPr lang="en-US" dirty="0"/>
              <a:t>unit </a:t>
            </a:r>
            <a:r>
              <a:rPr lang="en-US" dirty="0" smtClean="0"/>
              <a:t>cost sets. </a:t>
            </a:r>
          </a:p>
          <a:p>
            <a:r>
              <a:rPr lang="en-US" dirty="0"/>
              <a:t> </a:t>
            </a:r>
            <a:r>
              <a:rPr lang="en-US" dirty="0" smtClean="0"/>
              <a:t>  Get </a:t>
            </a:r>
            <a:r>
              <a:rPr lang="en-US" dirty="0">
                <a:solidFill>
                  <a:srgbClr val="C00000"/>
                </a:solidFill>
              </a:rPr>
              <a:t>O(log n)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competitive with </a:t>
            </a:r>
            <a:r>
              <a:rPr lang="en-US" dirty="0">
                <a:solidFill>
                  <a:srgbClr val="C00000"/>
                </a:solidFill>
              </a:rPr>
              <a:t>O(log n)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recourse.</a:t>
            </a:r>
          </a:p>
        </p:txBody>
      </p:sp>
      <p:sp>
        <p:nvSpPr>
          <p:cNvPr id="3" name="Rectangle 2"/>
          <p:cNvSpPr/>
          <p:nvPr/>
        </p:nvSpPr>
        <p:spPr>
          <a:xfrm>
            <a:off x="1024127" y="3733016"/>
            <a:ext cx="8545122" cy="606481"/>
          </a:xfrm>
          <a:prstGeom prst="rect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16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344" y="275475"/>
            <a:ext cx="10515600" cy="1325563"/>
          </a:xfrm>
        </p:spPr>
        <p:txBody>
          <a:bodyPr/>
          <a:lstStyle/>
          <a:p>
            <a:r>
              <a:rPr lang="en-US" b="1" dirty="0" smtClean="0"/>
              <a:t>offline</a:t>
            </a:r>
            <a:r>
              <a:rPr lang="en-US" dirty="0" smtClean="0"/>
              <a:t>: the greedy algorithm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dirty="0" smtClean="0"/>
                  <a:t>Think of any solution as </a:t>
                </a:r>
              </a:p>
              <a:p>
                <a:pPr lvl="1"/>
                <a:r>
                  <a:rPr lang="en-US" sz="2000" dirty="0" smtClean="0"/>
                  <a:t>picking some </a:t>
                </a:r>
                <a:r>
                  <a:rPr lang="en-US" sz="2000" dirty="0"/>
                  <a:t>sets </a:t>
                </a:r>
              </a:p>
              <a:p>
                <a:pPr lvl="1"/>
                <a:r>
                  <a:rPr lang="en-US" sz="2000" dirty="0" smtClean="0"/>
                  <a:t>assigning every element </a:t>
                </a:r>
                <a:r>
                  <a:rPr lang="en-US" sz="2000" dirty="0"/>
                  <a:t>to some picked </a:t>
                </a:r>
                <a:r>
                  <a:rPr lang="en-US" sz="2000" dirty="0" smtClean="0"/>
                  <a:t>set (who is responsible for that element).</a:t>
                </a:r>
                <a:endParaRPr lang="en-US" sz="2000" dirty="0"/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b="1" dirty="0" smtClean="0"/>
                  <a:t>Greedy: </a:t>
                </a:r>
                <a:r>
                  <a:rPr lang="en-US" sz="2000" dirty="0" smtClean="0"/>
                  <a:t>Iteratively pick set S with most yet-uncovered elements, assign them to S</a:t>
                </a:r>
              </a:p>
              <a:p>
                <a:pPr marL="0" indent="0">
                  <a:buNone/>
                </a:pPr>
                <a:r>
                  <a:rPr lang="en-US" sz="2000" dirty="0">
                    <a:sym typeface="Symbol" panose="05050102010706020507" pitchFamily="18" charset="2"/>
                  </a:rPr>
                  <a:t>	</a:t>
                </a:r>
                <a:r>
                  <a:rPr lang="en-US" sz="2000" dirty="0" smtClean="0">
                    <a:sym typeface="Symbol" panose="05050102010706020507" pitchFamily="18" charset="2"/>
                  </a:rPr>
                  <a:t> </a:t>
                </a:r>
                <a:r>
                  <a:rPr lang="en-US" sz="2000" dirty="0" smtClean="0"/>
                  <a:t> </a:t>
                </a:r>
                <a:r>
                  <a:rPr lang="en-US" sz="2000" dirty="0" smtClean="0">
                    <a:solidFill>
                      <a:srgbClr val="C00000"/>
                    </a:solidFill>
                  </a:rPr>
                  <a:t>(1 + ln n)</a:t>
                </a:r>
                <a:r>
                  <a:rPr lang="en-US" sz="2000" dirty="0" smtClean="0"/>
                  <a:t>-approx.</a:t>
                </a:r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 smtClean="0">
                    <a:solidFill>
                      <a:srgbClr val="0070C0"/>
                    </a:solidFill>
                  </a:rPr>
                  <a:t>very robust:</a:t>
                </a:r>
              </a:p>
              <a:p>
                <a:pPr marL="0" indent="0">
                  <a:buNone/>
                </a:pPr>
                <a:r>
                  <a:rPr lang="en-US" sz="2000" dirty="0" smtClean="0">
                    <a:solidFill>
                      <a:srgbClr val="0070C0"/>
                    </a:solidFill>
                  </a:rPr>
                  <a:t>    if “current-best” set covers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 uncovered elements, pick some set covering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Ω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 elements</a:t>
                </a:r>
              </a:p>
              <a:p>
                <a:pPr marL="0" indent="0">
                  <a:buNone/>
                </a:pPr>
                <a:r>
                  <a:rPr lang="en-US" sz="2000" dirty="0" smtClean="0">
                    <a:solidFill>
                      <a:srgbClr val="0070C0"/>
                    </a:solidFill>
                    <a:sym typeface="Symbol" panose="05050102010706020507" pitchFamily="18" charset="2"/>
                  </a:rPr>
                  <a:t>	 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 lose only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 factor.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38" t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842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875</Words>
  <Application>Microsoft Office PowerPoint</Application>
  <PresentationFormat>Widescreen</PresentationFormat>
  <Paragraphs>239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Cambria Math</vt:lpstr>
      <vt:lpstr>Impact</vt:lpstr>
      <vt:lpstr>Symbol</vt:lpstr>
      <vt:lpstr>Office Theme</vt:lpstr>
      <vt:lpstr>Dynamic and Online Algorithms for Set Cover</vt:lpstr>
      <vt:lpstr>online algorithms and competitive analysis</vt:lpstr>
      <vt:lpstr>online set cover</vt:lpstr>
      <vt:lpstr>(dynamic) online algorithms</vt:lpstr>
      <vt:lpstr>the model, formally</vt:lpstr>
      <vt:lpstr>our results (recourse)</vt:lpstr>
      <vt:lpstr>our results (update time)</vt:lpstr>
      <vt:lpstr>our results (recourse)</vt:lpstr>
      <vt:lpstr>offline: the greedy algorithm</vt:lpstr>
      <vt:lpstr>  the online algorithm</vt:lpstr>
      <vt:lpstr>the online algorithm</vt:lpstr>
      <vt:lpstr>the online algorithm</vt:lpstr>
      <vt:lpstr>the online algorithm</vt:lpstr>
      <vt:lpstr>the online algorithm</vt:lpstr>
      <vt:lpstr>overview of the analysis</vt:lpstr>
      <vt:lpstr>a quick word about update time algorithms</vt:lpstr>
      <vt:lpstr>dynamic vertex cover algorithms</vt:lpstr>
      <vt:lpstr>new component of our analysis</vt:lpstr>
      <vt:lpstr>so in summary…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Algorithms with recourse</dc:title>
  <dc:creator>Anupam Gupta</dc:creator>
  <cp:lastModifiedBy>Anupam Gupta</cp:lastModifiedBy>
  <cp:revision>225</cp:revision>
  <dcterms:created xsi:type="dcterms:W3CDTF">2017-04-15T00:33:07Z</dcterms:created>
  <dcterms:modified xsi:type="dcterms:W3CDTF">2017-06-20T13:21:20Z</dcterms:modified>
</cp:coreProperties>
</file>