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582" r:id="rId2"/>
    <p:sldId id="501" r:id="rId3"/>
    <p:sldId id="289" r:id="rId4"/>
    <p:sldId id="585" r:id="rId5"/>
    <p:sldId id="635" r:id="rId6"/>
    <p:sldId id="287" r:id="rId7"/>
    <p:sldId id="597" r:id="rId8"/>
    <p:sldId id="644" r:id="rId9"/>
    <p:sldId id="596" r:id="rId10"/>
    <p:sldId id="621" r:id="rId11"/>
    <p:sldId id="624" r:id="rId12"/>
    <p:sldId id="634" r:id="rId13"/>
    <p:sldId id="636" r:id="rId14"/>
    <p:sldId id="622" r:id="rId15"/>
    <p:sldId id="257" r:id="rId16"/>
    <p:sldId id="549" r:id="rId17"/>
    <p:sldId id="258" r:id="rId18"/>
    <p:sldId id="572" r:id="rId19"/>
    <p:sldId id="605" r:id="rId20"/>
    <p:sldId id="603" r:id="rId21"/>
    <p:sldId id="607" r:id="rId22"/>
    <p:sldId id="606" r:id="rId23"/>
    <p:sldId id="608" r:id="rId24"/>
    <p:sldId id="612" r:id="rId25"/>
    <p:sldId id="613" r:id="rId26"/>
    <p:sldId id="593" r:id="rId27"/>
    <p:sldId id="637" r:id="rId28"/>
    <p:sldId id="584" r:id="rId29"/>
    <p:sldId id="592" r:id="rId30"/>
    <p:sldId id="587" r:id="rId31"/>
    <p:sldId id="588" r:id="rId32"/>
    <p:sldId id="614" r:id="rId33"/>
    <p:sldId id="590" r:id="rId34"/>
    <p:sldId id="615" r:id="rId35"/>
    <p:sldId id="599" r:id="rId36"/>
    <p:sldId id="643" r:id="rId37"/>
    <p:sldId id="647" r:id="rId38"/>
    <p:sldId id="653" r:id="rId39"/>
    <p:sldId id="654" r:id="rId40"/>
    <p:sldId id="655" r:id="rId41"/>
    <p:sldId id="657" r:id="rId42"/>
    <p:sldId id="658" r:id="rId43"/>
    <p:sldId id="656" r:id="rId44"/>
    <p:sldId id="650" r:id="rId45"/>
    <p:sldId id="649" r:id="rId46"/>
    <p:sldId id="611" r:id="rId47"/>
    <p:sldId id="639" r:id="rId48"/>
    <p:sldId id="600" r:id="rId49"/>
    <p:sldId id="631" r:id="rId50"/>
    <p:sldId id="627" r:id="rId51"/>
    <p:sldId id="293" r:id="rId52"/>
    <p:sldId id="628" r:id="rId53"/>
    <p:sldId id="629" r:id="rId54"/>
    <p:sldId id="646" r:id="rId55"/>
    <p:sldId id="633" r:id="rId56"/>
    <p:sldId id="626" r:id="rId57"/>
    <p:sldId id="652" r:id="rId58"/>
    <p:sldId id="645" r:id="rId5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9pPr>
  </p:defaultTextStyle>
  <p:extLst>
    <p:ext uri="{EFAFB233-063F-42B5-8137-9DF3F51BA10A}">
      <p15:sldGuideLst xmlns:p15="http://schemas.microsoft.com/office/powerpoint/2012/main">
        <p15:guide id="1" orient="horz" pos="631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CD2CE"/>
    <a:srgbClr val="7D7D7D"/>
    <a:srgbClr val="EE220D"/>
    <a:srgbClr val="7F7F7F"/>
    <a:srgbClr val="404040"/>
    <a:srgbClr val="43434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6" autoAdjust="0"/>
    <p:restoredTop sz="95730" autoAdjust="0"/>
  </p:normalViewPr>
  <p:slideViewPr>
    <p:cSldViewPr snapToGrid="0" showGuides="1">
      <p:cViewPr varScale="1">
        <p:scale>
          <a:sx n="47" d="100"/>
          <a:sy n="47" d="100"/>
        </p:scale>
        <p:origin x="180" y="60"/>
      </p:cViewPr>
      <p:guideLst>
        <p:guide orient="horz" pos="631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-18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1pPr>
    <a:lvl2pPr indent="228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2pPr>
    <a:lvl3pPr indent="457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3pPr>
    <a:lvl4pPr indent="685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4pPr>
    <a:lvl5pPr indent="9144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5pPr>
    <a:lvl6pPr indent="11430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6pPr>
    <a:lvl7pPr indent="1371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7pPr>
    <a:lvl8pPr indent="1600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8pPr>
    <a:lvl9pPr indent="1828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63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0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60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83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0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1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9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5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13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11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8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5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2262" y="13074598"/>
            <a:ext cx="379477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824910546_2681x1332.jpg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575395635_960x639.jpg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4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4384000" cy="285077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50951"/>
            <a:ext cx="21031200" cy="2651126"/>
          </a:xfrm>
        </p:spPr>
        <p:txBody>
          <a:bodyPr>
            <a:normAutofit/>
          </a:bodyPr>
          <a:lstStyle>
            <a:lvl1pPr algn="r">
              <a:defRPr sz="64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/>
            </a:lvl1pPr>
            <a:lvl2pPr>
              <a:defRPr sz="4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0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92709243_1322x1323.jpeg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6013" y="13078832"/>
            <a:ext cx="379477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824910546_2681x1332.jpg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6013" y="13074598"/>
            <a:ext cx="379477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65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4.png"/><Relationship Id="rId7" Type="http://schemas.openxmlformats.org/officeDocument/2006/relationships/image" Target="../media/image9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12.png"/><Relationship Id="rId10" Type="http://schemas.openxmlformats.org/officeDocument/2006/relationships/image" Target="../media/image14.png"/><Relationship Id="rId4" Type="http://schemas.openxmlformats.org/officeDocument/2006/relationships/image" Target="../media/image611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1.png"/><Relationship Id="rId3" Type="http://schemas.openxmlformats.org/officeDocument/2006/relationships/image" Target="../media/image513.png"/><Relationship Id="rId7" Type="http://schemas.openxmlformats.org/officeDocument/2006/relationships/image" Target="../media/image9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12.png"/><Relationship Id="rId10" Type="http://schemas.openxmlformats.org/officeDocument/2006/relationships/image" Target="../media/image141.png"/><Relationship Id="rId4" Type="http://schemas.openxmlformats.org/officeDocument/2006/relationships/image" Target="../media/image611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12.png"/><Relationship Id="rId10" Type="http://schemas.openxmlformats.org/officeDocument/2006/relationships/image" Target="../../clipboard/media/image8.png"/><Relationship Id="rId9" Type="http://schemas.openxmlformats.org/officeDocument/2006/relationships/image" Target="../media/image6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30.png"/><Relationship Id="rId3" Type="http://schemas.openxmlformats.org/officeDocument/2006/relationships/image" Target="../media/image30.png"/><Relationship Id="rId7" Type="http://schemas.openxmlformats.org/officeDocument/2006/relationships/image" Target="../media/image70.png"/><Relationship Id="rId12" Type="http://schemas.openxmlformats.org/officeDocument/2006/relationships/image" Target="../media/image120.png"/><Relationship Id="rId2" Type="http://schemas.openxmlformats.org/officeDocument/2006/relationships/image" Target="../media/image20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110.png"/><Relationship Id="rId5" Type="http://schemas.openxmlformats.org/officeDocument/2006/relationships/image" Target="../media/image51.png"/><Relationship Id="rId15" Type="http://schemas.openxmlformats.org/officeDocument/2006/relationships/image" Target="../media/image151.png"/><Relationship Id="rId10" Type="http://schemas.openxmlformats.org/officeDocument/2006/relationships/image" Target="../media/image104.png"/><Relationship Id="rId4" Type="http://schemas.openxmlformats.org/officeDocument/2006/relationships/image" Target="../media/image40.png"/><Relationship Id="rId9" Type="http://schemas.openxmlformats.org/officeDocument/2006/relationships/image" Target="../media/image92.png"/><Relationship Id="rId1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620.png"/><Relationship Id="rId3" Type="http://schemas.openxmlformats.org/officeDocument/2006/relationships/image" Target="../media/image131.png"/><Relationship Id="rId7" Type="http://schemas.openxmlformats.org/officeDocument/2006/relationships/image" Target="../media/image910.png"/><Relationship Id="rId12" Type="http://schemas.openxmlformats.org/officeDocument/2006/relationships/image" Target="../media/image510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0.png"/><Relationship Id="rId11" Type="http://schemas.openxmlformats.org/officeDocument/2006/relationships/image" Target="../media/image410.png"/><Relationship Id="rId5" Type="http://schemas.openxmlformats.org/officeDocument/2006/relationships/image" Target="../media/image114.png"/><Relationship Id="rId15" Type="http://schemas.openxmlformats.org/officeDocument/2006/relationships/image" Target="../media/image150.png"/><Relationship Id="rId10" Type="http://schemas.openxmlformats.org/officeDocument/2006/relationships/image" Target="../media/image310.png"/><Relationship Id="rId4" Type="http://schemas.openxmlformats.org/officeDocument/2006/relationships/image" Target="../media/image121.png"/><Relationship Id="rId9" Type="http://schemas.openxmlformats.org/officeDocument/2006/relationships/image" Target="../media/image210.png"/><Relationship Id="rId14" Type="http://schemas.openxmlformats.org/officeDocument/2006/relationships/image" Target="../media/image7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1.png"/><Relationship Id="rId4" Type="http://schemas.openxmlformats.org/officeDocument/2006/relationships/image" Target="../media/image8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710.png"/><Relationship Id="rId18" Type="http://schemas.openxmlformats.org/officeDocument/2006/relationships/image" Target="../media/image18.png"/><Relationship Id="rId3" Type="http://schemas.openxmlformats.org/officeDocument/2006/relationships/image" Target="../media/image161.png"/><Relationship Id="rId12" Type="http://schemas.openxmlformats.org/officeDocument/2006/relationships/image" Target="../media/image620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0.png"/><Relationship Id="rId15" Type="http://schemas.openxmlformats.org/officeDocument/2006/relationships/image" Target="../media/image150.png"/><Relationship Id="rId10" Type="http://schemas.openxmlformats.org/officeDocument/2006/relationships/image" Target="../media/image410.png"/><Relationship Id="rId19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3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710.png"/><Relationship Id="rId18" Type="http://schemas.openxmlformats.org/officeDocument/2006/relationships/image" Target="../media/image19.png"/><Relationship Id="rId3" Type="http://schemas.openxmlformats.org/officeDocument/2006/relationships/image" Target="../media/image161.png"/><Relationship Id="rId12" Type="http://schemas.openxmlformats.org/officeDocument/2006/relationships/image" Target="../media/image620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0.png"/><Relationship Id="rId15" Type="http://schemas.openxmlformats.org/officeDocument/2006/relationships/image" Target="../media/image150.png"/><Relationship Id="rId10" Type="http://schemas.openxmlformats.org/officeDocument/2006/relationships/image" Target="../media/image410.png"/><Relationship Id="rId4" Type="http://schemas.openxmlformats.org/officeDocument/2006/relationships/image" Target="../media/image17.png"/><Relationship Id="rId9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710.png"/><Relationship Id="rId18" Type="http://schemas.openxmlformats.org/officeDocument/2006/relationships/image" Target="../media/image25.png"/><Relationship Id="rId3" Type="http://schemas.openxmlformats.org/officeDocument/2006/relationships/image" Target="../media/image161.png"/><Relationship Id="rId12" Type="http://schemas.openxmlformats.org/officeDocument/2006/relationships/image" Target="../media/image620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0.png"/><Relationship Id="rId15" Type="http://schemas.openxmlformats.org/officeDocument/2006/relationships/image" Target="../media/image22.png"/><Relationship Id="rId10" Type="http://schemas.openxmlformats.org/officeDocument/2006/relationships/image" Target="../media/image410.png"/><Relationship Id="rId4" Type="http://schemas.openxmlformats.org/officeDocument/2006/relationships/image" Target="../media/image17.png"/><Relationship Id="rId9" Type="http://schemas.openxmlformats.org/officeDocument/2006/relationships/image" Target="../media/image310.png"/><Relationship Id="rId1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710.png"/><Relationship Id="rId12" Type="http://schemas.openxmlformats.org/officeDocument/2006/relationships/image" Target="../media/image620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0.png"/><Relationship Id="rId15" Type="http://schemas.openxmlformats.org/officeDocument/2006/relationships/image" Target="../media/image26.png"/><Relationship Id="rId10" Type="http://schemas.openxmlformats.org/officeDocument/2006/relationships/image" Target="../media/image410.png"/><Relationship Id="rId9" Type="http://schemas.openxmlformats.org/officeDocument/2006/relationships/image" Target="../media/image310.pn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710.png"/><Relationship Id="rId18" Type="http://schemas.openxmlformats.org/officeDocument/2006/relationships/image" Target="../media/image24.png"/><Relationship Id="rId3" Type="http://schemas.openxmlformats.org/officeDocument/2006/relationships/image" Target="../media/image161.png"/><Relationship Id="rId12" Type="http://schemas.openxmlformats.org/officeDocument/2006/relationships/image" Target="../media/image620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0.png"/><Relationship Id="rId15" Type="http://schemas.openxmlformats.org/officeDocument/2006/relationships/image" Target="../media/image25.png"/><Relationship Id="rId10" Type="http://schemas.openxmlformats.org/officeDocument/2006/relationships/image" Target="../media/image410.png"/><Relationship Id="rId4" Type="http://schemas.openxmlformats.org/officeDocument/2006/relationships/image" Target="../media/image17.png"/><Relationship Id="rId9" Type="http://schemas.openxmlformats.org/officeDocument/2006/relationships/image" Target="../media/image310.png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4.png"/><Relationship Id="rId3" Type="http://schemas.openxmlformats.org/officeDocument/2006/relationships/image" Target="../media/image311.png"/><Relationship Id="rId7" Type="http://schemas.openxmlformats.org/officeDocument/2006/relationships/image" Target="../media/image4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511.png"/><Relationship Id="rId4" Type="http://schemas.openxmlformats.org/officeDocument/2006/relationships/image" Target="../media/image411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60.png"/><Relationship Id="rId7" Type="http://schemas.openxmlformats.org/officeDocument/2006/relationships/image" Target="../media/image49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0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60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4.png"/><Relationship Id="rId5" Type="http://schemas.openxmlformats.org/officeDocument/2006/relationships/image" Target="../media/image490.png"/><Relationship Id="rId10" Type="http://schemas.openxmlformats.org/officeDocument/2006/relationships/image" Target="../media/image60.png"/><Relationship Id="rId4" Type="http://schemas.openxmlformats.org/officeDocument/2006/relationships/image" Target="../media/image170.png"/><Relationship Id="rId9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1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60.png"/><Relationship Id="rId7" Type="http://schemas.openxmlformats.org/officeDocument/2006/relationships/image" Target="../media/image6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79.png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1.png"/><Relationship Id="rId3" Type="http://schemas.openxmlformats.org/officeDocument/2006/relationships/image" Target="../media/image1031.png"/><Relationship Id="rId7" Type="http://schemas.openxmlformats.org/officeDocument/2006/relationships/image" Target="../media/image1081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09.png"/><Relationship Id="rId4" Type="http://schemas.openxmlformats.org/officeDocument/2006/relationships/image" Target="../media/image1051.png"/><Relationship Id="rId9" Type="http://schemas.openxmlformats.org/officeDocument/2006/relationships/image" Target="../media/image11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2.png"/><Relationship Id="rId5" Type="http://schemas.openxmlformats.org/officeDocument/2006/relationships/image" Target="../media/image10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112.png"/><Relationship Id="rId7" Type="http://schemas.openxmlformats.org/officeDocument/2006/relationships/image" Target="../media/image1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0.png"/><Relationship Id="rId5" Type="http://schemas.openxmlformats.org/officeDocument/2006/relationships/image" Target="../media/image1080.png"/><Relationship Id="rId4" Type="http://schemas.openxmlformats.org/officeDocument/2006/relationships/image" Target="../media/image10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andom Order Set Cover is as Easy as Offline"/>
          <p:cNvSpPr txBox="1">
            <a:spLocks noGrp="1"/>
          </p:cNvSpPr>
          <p:nvPr>
            <p:ph type="ctrTitle"/>
          </p:nvPr>
        </p:nvSpPr>
        <p:spPr>
          <a:xfrm>
            <a:off x="1206498" y="5173712"/>
            <a:ext cx="21971004" cy="41836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10700" b="1" dirty="0">
                <a:solidFill>
                  <a:srgbClr val="FFFF00"/>
                </a:solidFill>
              </a:rPr>
              <a:t>Online Algos: Worst case </a:t>
            </a:r>
            <a:r>
              <a:rPr lang="en-US" sz="10700" b="1">
                <a:solidFill>
                  <a:srgbClr val="FFFF00"/>
                </a:solidFill>
              </a:rPr>
              <a:t>and Beyond</a:t>
            </a:r>
            <a:br>
              <a:rPr lang="en-US" sz="10700" b="1" dirty="0">
                <a:solidFill>
                  <a:srgbClr val="FFFF00"/>
                </a:solidFill>
              </a:rPr>
            </a:br>
            <a:r>
              <a:rPr lang="en-US" sz="6700" b="1" dirty="0"/>
              <a:t>Introduction and Set Cover</a:t>
            </a:r>
            <a:br>
              <a:rPr lang="en-US" sz="6700" b="1" dirty="0"/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3362D-659E-4932-A959-F82092A8E333}"/>
              </a:ext>
            </a:extLst>
          </p:cNvPr>
          <p:cNvSpPr/>
          <p:nvPr/>
        </p:nvSpPr>
        <p:spPr>
          <a:xfrm>
            <a:off x="0" y="11257280"/>
            <a:ext cx="24384000" cy="245872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6" name="Anupam Gupta (CMU), Greg Kehne (Harvard), and Roie Levin (CMU)">
            <a:extLst>
              <a:ext uri="{FF2B5EF4-FFF2-40B4-BE49-F238E27FC236}">
                <a16:creationId xmlns:a16="http://schemas.microsoft.com/office/drawing/2014/main" id="{F50557E9-27BA-41EB-820D-59864386B31E}"/>
              </a:ext>
            </a:extLst>
          </p:cNvPr>
          <p:cNvSpPr txBox="1"/>
          <p:nvPr/>
        </p:nvSpPr>
        <p:spPr>
          <a:xfrm>
            <a:off x="1206498" y="10620478"/>
            <a:ext cx="21971003" cy="2390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45719" rIns="45719" anchor="b">
            <a:normAutofit/>
          </a:bodyPr>
          <a:lstStyle/>
          <a:p>
            <a:pPr algn="l" defTabSz="536575">
              <a:defRPr sz="3575"/>
            </a:pPr>
            <a:r>
              <a:rPr lang="en-US" sz="4400" b="1" dirty="0">
                <a:solidFill>
                  <a:srgbClr val="7030A0"/>
                </a:solidFill>
              </a:rPr>
              <a:t>Anupam Gupta (NYU)</a:t>
            </a:r>
            <a:endParaRPr sz="44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E9642-D7CA-4CE7-9F50-79A413D1D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259" y="12055200"/>
            <a:ext cx="7273621" cy="9663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F7B00C-76D1-4972-9E0B-26821703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analysis vs regret minimization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6F31D-6EAD-4BD7-A623-041CD8ED1DE4}"/>
              </a:ext>
            </a:extLst>
          </p:cNvPr>
          <p:cNvSpPr txBox="1"/>
          <p:nvPr/>
        </p:nvSpPr>
        <p:spPr>
          <a:xfrm>
            <a:off x="4826901" y="8152777"/>
            <a:ext cx="465191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Obj: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otham Bold" pitchFamily="50" charset="0"/>
                <a:sym typeface="Lato Regular"/>
              </a:rPr>
              <a:t>Competitive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C701C-F92B-4FDA-A79F-5713D17866F1}"/>
              </a:ext>
            </a:extLst>
          </p:cNvPr>
          <p:cNvSpPr txBox="1"/>
          <p:nvPr/>
        </p:nvSpPr>
        <p:spPr>
          <a:xfrm>
            <a:off x="13701110" y="4354394"/>
            <a:ext cx="373179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“Predictive” settings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A2FFE-84C9-401C-9B85-78C4A4B90E7E}"/>
              </a:ext>
            </a:extLst>
          </p:cNvPr>
          <p:cNvSpPr txBox="1"/>
          <p:nvPr/>
        </p:nvSpPr>
        <p:spPr>
          <a:xfrm>
            <a:off x="7828916" y="6776592"/>
            <a:ext cx="75533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Compare to the best solution in hindsight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4569-4777-4B6D-8F51-09A0C118B641}"/>
              </a:ext>
            </a:extLst>
          </p:cNvPr>
          <p:cNvSpPr txBox="1"/>
          <p:nvPr/>
        </p:nvSpPr>
        <p:spPr>
          <a:xfrm>
            <a:off x="2512966" y="10362718"/>
            <a:ext cx="699710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Typically OPT = best dynamic solution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8C84B-AB1B-4FD1-8E19-F273A9ADDC25}"/>
              </a:ext>
            </a:extLst>
          </p:cNvPr>
          <p:cNvSpPr txBox="1"/>
          <p:nvPr/>
        </p:nvSpPr>
        <p:spPr>
          <a:xfrm>
            <a:off x="13701110" y="10362718"/>
            <a:ext cx="646170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Typically OPT = best static solution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E6CBE-D1B2-4510-8E61-16FA226F9398}"/>
              </a:ext>
            </a:extLst>
          </p:cNvPr>
          <p:cNvSpPr txBox="1"/>
          <p:nvPr/>
        </p:nvSpPr>
        <p:spPr>
          <a:xfrm>
            <a:off x="5092198" y="5508238"/>
            <a:ext cx="441787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See request, take action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4E33D-5834-40C4-A30A-A8D9B02B556D}"/>
              </a:ext>
            </a:extLst>
          </p:cNvPr>
          <p:cNvSpPr txBox="1"/>
          <p:nvPr/>
        </p:nvSpPr>
        <p:spPr>
          <a:xfrm>
            <a:off x="6011520" y="4391441"/>
            <a:ext cx="346729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“Reactive” settings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C30BD-B78C-4E84-98DF-E11E986199F3}"/>
              </a:ext>
            </a:extLst>
          </p:cNvPr>
          <p:cNvSpPr txBox="1"/>
          <p:nvPr/>
        </p:nvSpPr>
        <p:spPr>
          <a:xfrm>
            <a:off x="13701110" y="8174063"/>
            <a:ext cx="238687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Obj: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otham Bold" pitchFamily="50" charset="0"/>
                <a:sym typeface="Lato Regular"/>
              </a:rPr>
              <a:t>Regret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59792-0F1F-4A56-B289-A3D23C1BF686}"/>
              </a:ext>
            </a:extLst>
          </p:cNvPr>
          <p:cNvSpPr txBox="1"/>
          <p:nvPr/>
        </p:nvSpPr>
        <p:spPr>
          <a:xfrm>
            <a:off x="13701110" y="5499272"/>
            <a:ext cx="613629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Predict next step, then see reality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305269-66F5-4829-A515-E3F8A49F46C1}"/>
              </a:ext>
            </a:extLst>
          </p:cNvPr>
          <p:cNvSpPr txBox="1"/>
          <p:nvPr/>
        </p:nvSpPr>
        <p:spPr>
          <a:xfrm>
            <a:off x="5958426" y="9217588"/>
            <a:ext cx="28757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CR = ALG/OPT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1500F6-9400-4148-9D9A-1EB580316E3E}"/>
              </a:ext>
            </a:extLst>
          </p:cNvPr>
          <p:cNvSpPr txBox="1"/>
          <p:nvPr/>
        </p:nvSpPr>
        <p:spPr>
          <a:xfrm>
            <a:off x="14545936" y="9217588"/>
            <a:ext cx="361477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regret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= ALG - OPT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DAD42F-B211-4052-9A34-CF8D98B6DFFE}"/>
              </a:ext>
            </a:extLst>
          </p:cNvPr>
          <p:cNvSpPr txBox="1"/>
          <p:nvPr/>
        </p:nvSpPr>
        <p:spPr>
          <a:xfrm>
            <a:off x="8695049" y="3015256"/>
            <a:ext cx="699390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optimization in the face of uncertainty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FDA2BD-FE53-4008-9958-ACEC9D17D683}"/>
              </a:ext>
            </a:extLst>
          </p:cNvPr>
          <p:cNvSpPr txBox="1"/>
          <p:nvPr/>
        </p:nvSpPr>
        <p:spPr>
          <a:xfrm>
            <a:off x="8834213" y="11885703"/>
            <a:ext cx="586378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several techniques in common…</a:t>
            </a:r>
          </a:p>
        </p:txBody>
      </p:sp>
    </p:spTree>
    <p:extLst>
      <p:ext uri="{BB962C8B-B14F-4D97-AF65-F5344CB8AC3E}">
        <p14:creationId xmlns:p14="http://schemas.microsoft.com/office/powerpoint/2010/main" val="4065932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F7B00C-76D1-4972-9E0B-26821703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canonical online problems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DAD42F-B211-4052-9A34-CF8D98B6DFFE}"/>
              </a:ext>
            </a:extLst>
          </p:cNvPr>
          <p:cNvSpPr txBox="1"/>
          <p:nvPr/>
        </p:nvSpPr>
        <p:spPr>
          <a:xfrm>
            <a:off x="1472761" y="3674487"/>
            <a:ext cx="681276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otham Medium" pitchFamily="50" charset="0"/>
                <a:sym typeface="Lato Regular"/>
              </a:rPr>
              <a:t>online linear optimization (OLO)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C58940-8E18-4F0D-A5F1-E27414E321AC}"/>
              </a:ext>
            </a:extLst>
          </p:cNvPr>
          <p:cNvSpPr txBox="1"/>
          <p:nvPr/>
        </p:nvSpPr>
        <p:spPr>
          <a:xfrm>
            <a:off x="2015848" y="4991129"/>
            <a:ext cx="402514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each day t = 1, 2, …,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9095E8-8953-4F92-A7B4-5345EDA8DA01}"/>
                  </a:ext>
                </a:extLst>
              </p:cNvPr>
              <p:cNvSpPr txBox="1"/>
              <p:nvPr/>
            </p:nvSpPr>
            <p:spPr>
              <a:xfrm>
                <a:off x="2794414" y="6336224"/>
                <a:ext cx="7554312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algorithm plays probability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Δ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9095E8-8953-4F92-A7B4-5345EDA8D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414" y="6336224"/>
                <a:ext cx="7554312" cy="595035"/>
              </a:xfrm>
              <a:prstGeom prst="rect">
                <a:avLst/>
              </a:prstGeom>
              <a:blipFill>
                <a:blip r:embed="rId2"/>
                <a:stretch>
                  <a:fillRect l="-2581" t="-12245" b="-316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FA012D-DA8C-49B6-A7D2-2016122B80AA}"/>
                  </a:ext>
                </a:extLst>
              </p:cNvPr>
              <p:cNvSpPr txBox="1"/>
              <p:nvPr/>
            </p:nvSpPr>
            <p:spPr>
              <a:xfrm>
                <a:off x="2794414" y="7681319"/>
                <a:ext cx="5906682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then sees cost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FA012D-DA8C-49B6-A7D2-2016122B8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414" y="7681319"/>
                <a:ext cx="5906682" cy="595035"/>
              </a:xfrm>
              <a:prstGeom prst="rect">
                <a:avLst/>
              </a:prstGeom>
              <a:blipFill>
                <a:blip r:embed="rId3"/>
                <a:stretch>
                  <a:fillRect l="-3302" t="-13265" b="-306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857B5F-BEF6-4430-9C39-CEE5084D01BA}"/>
                  </a:ext>
                </a:extLst>
              </p:cNvPr>
              <p:cNvSpPr txBox="1"/>
              <p:nvPr/>
            </p:nvSpPr>
            <p:spPr>
              <a:xfrm>
                <a:off x="2794414" y="9026414"/>
                <a:ext cx="5020285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loss at time t </a:t>
                </a:r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ℓ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857B5F-BEF6-4430-9C39-CEE5084D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414" y="9026414"/>
                <a:ext cx="5020285" cy="595035"/>
              </a:xfrm>
              <a:prstGeom prst="rect">
                <a:avLst/>
              </a:prstGeom>
              <a:blipFill>
                <a:blip r:embed="rId4"/>
                <a:stretch>
                  <a:fillRect l="-3883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B6A55AA-C9CF-4E4A-9747-BB6BB550CCAB}"/>
              </a:ext>
            </a:extLst>
          </p:cNvPr>
          <p:cNvSpPr txBox="1"/>
          <p:nvPr/>
        </p:nvSpPr>
        <p:spPr>
          <a:xfrm>
            <a:off x="939467" y="10620827"/>
            <a:ext cx="615553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Theorem: </a:t>
            </a:r>
            <a:r>
              <a:rPr lang="en-US" sz="3200" dirty="0"/>
              <a:t>algorithm that achieves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1E00FE-EDE8-414D-A420-C381DD2BB26F}"/>
                  </a:ext>
                </a:extLst>
              </p:cNvPr>
              <p:cNvSpPr txBox="1"/>
              <p:nvPr/>
            </p:nvSpPr>
            <p:spPr>
              <a:xfrm>
                <a:off x="3098655" y="11337674"/>
                <a:ext cx="6830844" cy="747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</m:sub>
                      <m:sup/>
                      <m:e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1+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𝜀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1E00FE-EDE8-414D-A420-C381DD2BB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655" y="11337674"/>
                <a:ext cx="6830844" cy="7474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C28437-E504-4510-BEC2-07182D7B2D84}"/>
                  </a:ext>
                </a:extLst>
              </p:cNvPr>
              <p:cNvSpPr txBox="1"/>
              <p:nvPr/>
            </p:nvSpPr>
            <p:spPr>
              <a:xfrm>
                <a:off x="2715525" y="12347312"/>
                <a:ext cx="4251463" cy="584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/>
                  <a:t>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C28437-E504-4510-BEC2-07182D7B2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525" y="12347312"/>
                <a:ext cx="4251463" cy="584775"/>
              </a:xfrm>
              <a:prstGeom prst="rect">
                <a:avLst/>
              </a:prstGeom>
              <a:blipFill>
                <a:blip r:embed="rId6"/>
                <a:stretch>
                  <a:fillRect l="-3582" t="-14583" b="-3229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4F83AB-F2C6-4ACF-B270-16A881CB535E}"/>
              </a:ext>
            </a:extLst>
          </p:cNvPr>
          <p:cNvCxnSpPr/>
          <p:nvPr/>
        </p:nvCxnSpPr>
        <p:spPr>
          <a:xfrm>
            <a:off x="11314031" y="3349602"/>
            <a:ext cx="0" cy="9784641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A8883E-A9C5-4BD9-A231-651827C462CB}"/>
              </a:ext>
            </a:extLst>
          </p:cNvPr>
          <p:cNvSpPr txBox="1"/>
          <p:nvPr/>
        </p:nvSpPr>
        <p:spPr>
          <a:xfrm>
            <a:off x="11915728" y="3674487"/>
            <a:ext cx="773769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00"/>
                </a:solidFill>
                <a:latin typeface="Gotham Medium" pitchFamily="50" charset="0"/>
              </a:rPr>
              <a:t>“smoothed” OLO  (aka uniform MTS)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Gotham Medium" pitchFamily="50" charset="0"/>
              <a:sym typeface="Lato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116C39-CE48-4D6B-9C77-7F53807B71EF}"/>
              </a:ext>
            </a:extLst>
          </p:cNvPr>
          <p:cNvSpPr txBox="1"/>
          <p:nvPr/>
        </p:nvSpPr>
        <p:spPr>
          <a:xfrm>
            <a:off x="12458815" y="4991129"/>
            <a:ext cx="402514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each day t = 1, 2, …,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CBBA9D-1DEE-421E-9181-A1D5A267A350}"/>
                  </a:ext>
                </a:extLst>
              </p:cNvPr>
              <p:cNvSpPr txBox="1"/>
              <p:nvPr/>
            </p:nvSpPr>
            <p:spPr>
              <a:xfrm>
                <a:off x="13289845" y="7779437"/>
                <a:ext cx="848245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then algorithm plays probability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Δ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CBBA9D-1DEE-421E-9181-A1D5A267A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9845" y="7779437"/>
                <a:ext cx="8482450" cy="595035"/>
              </a:xfrm>
              <a:prstGeom prst="rect">
                <a:avLst/>
              </a:prstGeom>
              <a:blipFill>
                <a:blip r:embed="rId7"/>
                <a:stretch>
                  <a:fillRect l="-2299" t="-13265" b="-306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6853A7-39DA-4417-AE4C-F16E6A8AAAA2}"/>
                  </a:ext>
                </a:extLst>
              </p:cNvPr>
              <p:cNvSpPr txBox="1"/>
              <p:nvPr/>
            </p:nvSpPr>
            <p:spPr>
              <a:xfrm>
                <a:off x="13289845" y="6434343"/>
                <a:ext cx="5195589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sees cost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0,∞</m:t>
                            </m:r>
                          </m:e>
                        </m:d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6853A7-39DA-4417-AE4C-F16E6A8AA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9845" y="6434343"/>
                <a:ext cx="5195589" cy="595035"/>
              </a:xfrm>
              <a:prstGeom prst="rect">
                <a:avLst/>
              </a:prstGeom>
              <a:blipFill>
                <a:blip r:embed="rId8"/>
                <a:stretch>
                  <a:fillRect l="-3756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8C01CA-E3AA-4A5D-829C-D9C78396BB87}"/>
                  </a:ext>
                </a:extLst>
              </p:cNvPr>
              <p:cNvSpPr txBox="1"/>
              <p:nvPr/>
            </p:nvSpPr>
            <p:spPr>
              <a:xfrm>
                <a:off x="13237381" y="9026414"/>
                <a:ext cx="7953075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loss at time t </a:t>
                </a:r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ℓ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+ </m:t>
                    </m:r>
                    <m:r>
                      <m:rPr>
                        <m:lit/>
                      </m:rP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|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−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92D05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92D05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8C01CA-E3AA-4A5D-829C-D9C78396B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7381" y="9026414"/>
                <a:ext cx="7953075" cy="595035"/>
              </a:xfrm>
              <a:prstGeom prst="rect">
                <a:avLst/>
              </a:prstGeom>
              <a:blipFill>
                <a:blip r:embed="rId9"/>
                <a:stretch>
                  <a:fillRect l="-2452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949DF20-C0CF-479E-9D6D-24F5BCEED95D}"/>
              </a:ext>
            </a:extLst>
          </p:cNvPr>
          <p:cNvSpPr txBox="1"/>
          <p:nvPr/>
        </p:nvSpPr>
        <p:spPr>
          <a:xfrm>
            <a:off x="12041372" y="10593247"/>
            <a:ext cx="615553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Theorem: </a:t>
            </a:r>
            <a:r>
              <a:rPr lang="en-US" sz="3200" dirty="0"/>
              <a:t>algorithm that achieves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9D62A6-5399-4D5C-BB85-54F4C3E019FA}"/>
                  </a:ext>
                </a:extLst>
              </p:cNvPr>
              <p:cNvSpPr txBox="1"/>
              <p:nvPr/>
            </p:nvSpPr>
            <p:spPr>
              <a:xfrm>
                <a:off x="12363989" y="11502351"/>
                <a:ext cx="10338856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</m:sub>
                      <m:sup/>
                      <m:e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</m:t>
                    </m:r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28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 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9D62A6-5399-4D5C-BB85-54F4C3E01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989" y="11502351"/>
                <a:ext cx="10338856" cy="5334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7F8326-C7EE-4CE3-92A7-EA00D7709315}"/>
                  </a:ext>
                </a:extLst>
              </p:cNvPr>
              <p:cNvSpPr txBox="1"/>
              <p:nvPr/>
            </p:nvSpPr>
            <p:spPr>
              <a:xfrm>
                <a:off x="13905754" y="12423152"/>
                <a:ext cx="5747670" cy="595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/>
                  <a:t>for every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7F8326-C7EE-4CE3-92A7-EA00D7709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754" y="12423152"/>
                <a:ext cx="5747670" cy="595548"/>
              </a:xfrm>
              <a:prstGeom prst="rect">
                <a:avLst/>
              </a:prstGeom>
              <a:blipFill>
                <a:blip r:embed="rId11"/>
                <a:stretch>
                  <a:fillRect l="-2651" t="-14286" b="-2959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203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14" grpId="0"/>
      <p:bldP spid="15" grpId="0"/>
      <p:bldP spid="17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F7B00C-76D1-4972-9E0B-26821703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canonical online problems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DAD42F-B211-4052-9A34-CF8D98B6DFFE}"/>
              </a:ext>
            </a:extLst>
          </p:cNvPr>
          <p:cNvSpPr txBox="1"/>
          <p:nvPr/>
        </p:nvSpPr>
        <p:spPr>
          <a:xfrm>
            <a:off x="1472761" y="3674487"/>
            <a:ext cx="681276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otham Medium" pitchFamily="50" charset="0"/>
                <a:sym typeface="Lato Regular"/>
              </a:rPr>
              <a:t>online linear optimization (OLO)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C58940-8E18-4F0D-A5F1-E27414E321AC}"/>
              </a:ext>
            </a:extLst>
          </p:cNvPr>
          <p:cNvSpPr txBox="1"/>
          <p:nvPr/>
        </p:nvSpPr>
        <p:spPr>
          <a:xfrm>
            <a:off x="2015848" y="4991129"/>
            <a:ext cx="402514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each day t = 1, 2, …,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9095E8-8953-4F92-A7B4-5345EDA8DA01}"/>
                  </a:ext>
                </a:extLst>
              </p:cNvPr>
              <p:cNvSpPr txBox="1"/>
              <p:nvPr/>
            </p:nvSpPr>
            <p:spPr>
              <a:xfrm>
                <a:off x="2794414" y="6336224"/>
                <a:ext cx="7554312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algorithm plays probability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Δ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9095E8-8953-4F92-A7B4-5345EDA8D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414" y="6336224"/>
                <a:ext cx="7554312" cy="595035"/>
              </a:xfrm>
              <a:prstGeom prst="rect">
                <a:avLst/>
              </a:prstGeom>
              <a:blipFill>
                <a:blip r:embed="rId2"/>
                <a:stretch>
                  <a:fillRect l="-2581" t="-12245" b="-316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FA012D-DA8C-49B6-A7D2-2016122B80AA}"/>
                  </a:ext>
                </a:extLst>
              </p:cNvPr>
              <p:cNvSpPr txBox="1"/>
              <p:nvPr/>
            </p:nvSpPr>
            <p:spPr>
              <a:xfrm>
                <a:off x="2794414" y="7681319"/>
                <a:ext cx="5906682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then sees cost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FA012D-DA8C-49B6-A7D2-2016122B8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414" y="7681319"/>
                <a:ext cx="5906682" cy="595035"/>
              </a:xfrm>
              <a:prstGeom prst="rect">
                <a:avLst/>
              </a:prstGeom>
              <a:blipFill>
                <a:blip r:embed="rId3"/>
                <a:stretch>
                  <a:fillRect l="-3302" t="-13265" b="-306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857B5F-BEF6-4430-9C39-CEE5084D01BA}"/>
                  </a:ext>
                </a:extLst>
              </p:cNvPr>
              <p:cNvSpPr txBox="1"/>
              <p:nvPr/>
            </p:nvSpPr>
            <p:spPr>
              <a:xfrm>
                <a:off x="2794414" y="9026414"/>
                <a:ext cx="5020285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loss at time t </a:t>
                </a:r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ℓ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857B5F-BEF6-4430-9C39-CEE5084D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414" y="9026414"/>
                <a:ext cx="5020285" cy="595035"/>
              </a:xfrm>
              <a:prstGeom prst="rect">
                <a:avLst/>
              </a:prstGeom>
              <a:blipFill>
                <a:blip r:embed="rId4"/>
                <a:stretch>
                  <a:fillRect l="-3883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B6A55AA-C9CF-4E4A-9747-BB6BB550CCAB}"/>
              </a:ext>
            </a:extLst>
          </p:cNvPr>
          <p:cNvSpPr txBox="1"/>
          <p:nvPr/>
        </p:nvSpPr>
        <p:spPr>
          <a:xfrm>
            <a:off x="939467" y="10620827"/>
            <a:ext cx="615553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Theorem: </a:t>
            </a:r>
            <a:r>
              <a:rPr lang="en-US" sz="3200" dirty="0"/>
              <a:t>algorithm that achieves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1E00FE-EDE8-414D-A420-C381DD2BB26F}"/>
                  </a:ext>
                </a:extLst>
              </p:cNvPr>
              <p:cNvSpPr txBox="1"/>
              <p:nvPr/>
            </p:nvSpPr>
            <p:spPr>
              <a:xfrm>
                <a:off x="3098655" y="11337674"/>
                <a:ext cx="6830844" cy="747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</m:sub>
                      <m:sup/>
                      <m:e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1+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𝜀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1E00FE-EDE8-414D-A420-C381DD2BB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655" y="11337674"/>
                <a:ext cx="6830844" cy="7474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C28437-E504-4510-BEC2-07182D7B2D84}"/>
                  </a:ext>
                </a:extLst>
              </p:cNvPr>
              <p:cNvSpPr txBox="1"/>
              <p:nvPr/>
            </p:nvSpPr>
            <p:spPr>
              <a:xfrm>
                <a:off x="2715525" y="12347312"/>
                <a:ext cx="4251463" cy="584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/>
                  <a:t>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C28437-E504-4510-BEC2-07182D7B2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525" y="12347312"/>
                <a:ext cx="4251463" cy="584775"/>
              </a:xfrm>
              <a:prstGeom prst="rect">
                <a:avLst/>
              </a:prstGeom>
              <a:blipFill>
                <a:blip r:embed="rId6"/>
                <a:stretch>
                  <a:fillRect l="-3582" t="-14583" b="-3229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4F83AB-F2C6-4ACF-B270-16A881CB535E}"/>
              </a:ext>
            </a:extLst>
          </p:cNvPr>
          <p:cNvCxnSpPr/>
          <p:nvPr/>
        </p:nvCxnSpPr>
        <p:spPr>
          <a:xfrm>
            <a:off x="11314031" y="3349602"/>
            <a:ext cx="0" cy="9784641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A8883E-A9C5-4BD9-A231-651827C462CB}"/>
              </a:ext>
            </a:extLst>
          </p:cNvPr>
          <p:cNvSpPr txBox="1"/>
          <p:nvPr/>
        </p:nvSpPr>
        <p:spPr>
          <a:xfrm>
            <a:off x="11915728" y="3674487"/>
            <a:ext cx="773769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00"/>
                </a:solidFill>
                <a:latin typeface="Gotham Medium" pitchFamily="50" charset="0"/>
              </a:rPr>
              <a:t>“smoothed” OLO  (aka uniform MTS)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Gotham Medium" pitchFamily="50" charset="0"/>
              <a:sym typeface="Lato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116C39-CE48-4D6B-9C77-7F53807B71EF}"/>
              </a:ext>
            </a:extLst>
          </p:cNvPr>
          <p:cNvSpPr txBox="1"/>
          <p:nvPr/>
        </p:nvSpPr>
        <p:spPr>
          <a:xfrm>
            <a:off x="12458815" y="4991129"/>
            <a:ext cx="402514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each day t = 1, 2, …,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CBBA9D-1DEE-421E-9181-A1D5A267A350}"/>
                  </a:ext>
                </a:extLst>
              </p:cNvPr>
              <p:cNvSpPr txBox="1"/>
              <p:nvPr/>
            </p:nvSpPr>
            <p:spPr>
              <a:xfrm>
                <a:off x="13289845" y="7779437"/>
                <a:ext cx="848245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then algorithm plays probability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Δ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CBBA9D-1DEE-421E-9181-A1D5A267A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9845" y="7779437"/>
                <a:ext cx="8482450" cy="595035"/>
              </a:xfrm>
              <a:prstGeom prst="rect">
                <a:avLst/>
              </a:prstGeom>
              <a:blipFill>
                <a:blip r:embed="rId7"/>
                <a:stretch>
                  <a:fillRect l="-2299" t="-13265" b="-306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6853A7-39DA-4417-AE4C-F16E6A8AAAA2}"/>
                  </a:ext>
                </a:extLst>
              </p:cNvPr>
              <p:cNvSpPr txBox="1"/>
              <p:nvPr/>
            </p:nvSpPr>
            <p:spPr>
              <a:xfrm>
                <a:off x="13289845" y="6434343"/>
                <a:ext cx="5195589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sees cost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0,∞</m:t>
                            </m:r>
                          </m:e>
                        </m:d>
                      </m:e>
                      <m:sup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6853A7-39DA-4417-AE4C-F16E6A8AA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9845" y="6434343"/>
                <a:ext cx="5195589" cy="595035"/>
              </a:xfrm>
              <a:prstGeom prst="rect">
                <a:avLst/>
              </a:prstGeom>
              <a:blipFill>
                <a:blip r:embed="rId8"/>
                <a:stretch>
                  <a:fillRect l="-3756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8C01CA-E3AA-4A5D-829C-D9C78396BB87}"/>
                  </a:ext>
                </a:extLst>
              </p:cNvPr>
              <p:cNvSpPr txBox="1"/>
              <p:nvPr/>
            </p:nvSpPr>
            <p:spPr>
              <a:xfrm>
                <a:off x="13237381" y="9026414"/>
                <a:ext cx="7953075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loss at time t </a:t>
                </a:r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ℓ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+ </m:t>
                    </m:r>
                    <m:r>
                      <m:rPr>
                        <m:lit/>
                      </m:rP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|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−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92D05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92D05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8C01CA-E3AA-4A5D-829C-D9C78396B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7381" y="9026414"/>
                <a:ext cx="7953075" cy="595035"/>
              </a:xfrm>
              <a:prstGeom prst="rect">
                <a:avLst/>
              </a:prstGeom>
              <a:blipFill>
                <a:blip r:embed="rId9"/>
                <a:stretch>
                  <a:fillRect l="-2452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949DF20-C0CF-479E-9D6D-24F5BCEED95D}"/>
              </a:ext>
            </a:extLst>
          </p:cNvPr>
          <p:cNvSpPr txBox="1"/>
          <p:nvPr/>
        </p:nvSpPr>
        <p:spPr>
          <a:xfrm>
            <a:off x="12041372" y="10593247"/>
            <a:ext cx="615553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/>
              <a:t>Theorem: </a:t>
            </a:r>
            <a:r>
              <a:rPr lang="en-US" sz="3200" dirty="0"/>
              <a:t>algorithm that achieves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9D62A6-5399-4D5C-BB85-54F4C3E019FA}"/>
                  </a:ext>
                </a:extLst>
              </p:cNvPr>
              <p:cNvSpPr txBox="1"/>
              <p:nvPr/>
            </p:nvSpPr>
            <p:spPr>
              <a:xfrm>
                <a:off x="12363989" y="11395366"/>
                <a:ext cx="11157670" cy="747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</m:sub>
                      <m:sup/>
                      <m:e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1+</m:t>
                        </m:r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𝜀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US" sz="28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9D62A6-5399-4D5C-BB85-54F4C3E01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989" y="11395366"/>
                <a:ext cx="11157670" cy="7474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7F8326-C7EE-4CE3-92A7-EA00D7709315}"/>
                  </a:ext>
                </a:extLst>
              </p:cNvPr>
              <p:cNvSpPr txBox="1"/>
              <p:nvPr/>
            </p:nvSpPr>
            <p:spPr>
              <a:xfrm>
                <a:off x="13905754" y="12423152"/>
                <a:ext cx="5747670" cy="595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/>
                  <a:t>for every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7F8326-C7EE-4CE3-92A7-EA00D7709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754" y="12423152"/>
                <a:ext cx="5747670" cy="595548"/>
              </a:xfrm>
              <a:prstGeom prst="rect">
                <a:avLst/>
              </a:prstGeom>
              <a:blipFill>
                <a:blip r:embed="rId11"/>
                <a:stretch>
                  <a:fillRect l="-2651" t="-14286" b="-2959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[Alon Awerbuch Azar Buchbinder Naor 03]">
            <a:extLst>
              <a:ext uri="{FF2B5EF4-FFF2-40B4-BE49-F238E27FC236}">
                <a16:creationId xmlns:a16="http://schemas.microsoft.com/office/drawing/2014/main" id="{42FF647A-B242-4293-81A1-027323042D92}"/>
              </a:ext>
            </a:extLst>
          </p:cNvPr>
          <p:cNvSpPr txBox="1"/>
          <p:nvPr/>
        </p:nvSpPr>
        <p:spPr>
          <a:xfrm>
            <a:off x="15076871" y="13251313"/>
            <a:ext cx="9237555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Blum Burch </a:t>
            </a:r>
            <a:r>
              <a:rPr lang="en-US" sz="2400" dirty="0" err="1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Kalai</a:t>
            </a:r>
            <a:r>
              <a:rPr lang="en-US"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99</a:t>
            </a:r>
            <a:r>
              <a:rPr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50562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004571-40CD-44EB-B01B-9EFC7DD3F772}"/>
              </a:ext>
            </a:extLst>
          </p:cNvPr>
          <p:cNvSpPr/>
          <p:nvPr/>
        </p:nvSpPr>
        <p:spPr>
          <a:xfrm>
            <a:off x="1723292" y="3880338"/>
            <a:ext cx="9261231" cy="7620000"/>
          </a:xfrm>
          <a:prstGeom prst="rect">
            <a:avLst/>
          </a:prstGeom>
          <a:solidFill>
            <a:srgbClr val="FFFF00">
              <a:alpha val="1098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F7B00C-76D1-4972-9E0B-26821703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algorithms vs online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6F31D-6EAD-4BD7-A623-041CD8ED1DE4}"/>
              </a:ext>
            </a:extLst>
          </p:cNvPr>
          <p:cNvSpPr txBox="1"/>
          <p:nvPr/>
        </p:nvSpPr>
        <p:spPr>
          <a:xfrm>
            <a:off x="4826901" y="8152777"/>
            <a:ext cx="465191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Obj: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otham Bold" pitchFamily="50" charset="0"/>
                <a:sym typeface="Lato Regular"/>
              </a:rPr>
              <a:t>Competitive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C701C-F92B-4FDA-A79F-5713D17866F1}"/>
              </a:ext>
            </a:extLst>
          </p:cNvPr>
          <p:cNvSpPr txBox="1"/>
          <p:nvPr/>
        </p:nvSpPr>
        <p:spPr>
          <a:xfrm>
            <a:off x="13701110" y="4354394"/>
            <a:ext cx="373179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“Predictive” settings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A2FFE-84C9-401C-9B85-78C4A4B90E7E}"/>
              </a:ext>
            </a:extLst>
          </p:cNvPr>
          <p:cNvSpPr txBox="1"/>
          <p:nvPr/>
        </p:nvSpPr>
        <p:spPr>
          <a:xfrm>
            <a:off x="7828916" y="6776592"/>
            <a:ext cx="75533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Compare to the best solution in hindsight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4569-4777-4B6D-8F51-09A0C118B641}"/>
              </a:ext>
            </a:extLst>
          </p:cNvPr>
          <p:cNvSpPr txBox="1"/>
          <p:nvPr/>
        </p:nvSpPr>
        <p:spPr>
          <a:xfrm>
            <a:off x="2512966" y="10362718"/>
            <a:ext cx="699710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Typically OPT = best dynamic solution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8C84B-AB1B-4FD1-8E19-F273A9ADDC25}"/>
              </a:ext>
            </a:extLst>
          </p:cNvPr>
          <p:cNvSpPr txBox="1"/>
          <p:nvPr/>
        </p:nvSpPr>
        <p:spPr>
          <a:xfrm>
            <a:off x="13701110" y="10362718"/>
            <a:ext cx="646170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Typically OPT = best static solution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E6CBE-D1B2-4510-8E61-16FA226F9398}"/>
              </a:ext>
            </a:extLst>
          </p:cNvPr>
          <p:cNvSpPr txBox="1"/>
          <p:nvPr/>
        </p:nvSpPr>
        <p:spPr>
          <a:xfrm>
            <a:off x="5092198" y="5508238"/>
            <a:ext cx="441787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See request, take action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4E33D-5834-40C4-A30A-A8D9B02B556D}"/>
              </a:ext>
            </a:extLst>
          </p:cNvPr>
          <p:cNvSpPr txBox="1"/>
          <p:nvPr/>
        </p:nvSpPr>
        <p:spPr>
          <a:xfrm>
            <a:off x="6011520" y="4391441"/>
            <a:ext cx="346729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“Reactive” settings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C30BD-B78C-4E84-98DF-E11E986199F3}"/>
              </a:ext>
            </a:extLst>
          </p:cNvPr>
          <p:cNvSpPr txBox="1"/>
          <p:nvPr/>
        </p:nvSpPr>
        <p:spPr>
          <a:xfrm>
            <a:off x="13701110" y="8174063"/>
            <a:ext cx="238687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Obj: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otham Bold" pitchFamily="50" charset="0"/>
                <a:sym typeface="Lato Regular"/>
              </a:rPr>
              <a:t>Regret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59792-0F1F-4A56-B289-A3D23C1BF686}"/>
              </a:ext>
            </a:extLst>
          </p:cNvPr>
          <p:cNvSpPr txBox="1"/>
          <p:nvPr/>
        </p:nvSpPr>
        <p:spPr>
          <a:xfrm>
            <a:off x="13701110" y="5499272"/>
            <a:ext cx="613629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Predict next step, then see reality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305269-66F5-4829-A515-E3F8A49F46C1}"/>
              </a:ext>
            </a:extLst>
          </p:cNvPr>
          <p:cNvSpPr txBox="1"/>
          <p:nvPr/>
        </p:nvSpPr>
        <p:spPr>
          <a:xfrm>
            <a:off x="5958426" y="9217588"/>
            <a:ext cx="28757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CR = ALG/OPT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1500F6-9400-4148-9D9A-1EB580316E3E}"/>
              </a:ext>
            </a:extLst>
          </p:cNvPr>
          <p:cNvSpPr txBox="1"/>
          <p:nvPr/>
        </p:nvSpPr>
        <p:spPr>
          <a:xfrm>
            <a:off x="14545936" y="9217588"/>
            <a:ext cx="361477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regret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= ALG - OPT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DAD42F-B211-4052-9A34-CF8D98B6DFFE}"/>
              </a:ext>
            </a:extLst>
          </p:cNvPr>
          <p:cNvSpPr txBox="1"/>
          <p:nvPr/>
        </p:nvSpPr>
        <p:spPr>
          <a:xfrm>
            <a:off x="8695049" y="3015256"/>
            <a:ext cx="699390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optimization in the face of uncertainty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FDA2BD-FE53-4008-9958-ACEC9D17D683}"/>
              </a:ext>
            </a:extLst>
          </p:cNvPr>
          <p:cNvSpPr txBox="1"/>
          <p:nvPr/>
        </p:nvSpPr>
        <p:spPr>
          <a:xfrm>
            <a:off x="8834213" y="11885703"/>
            <a:ext cx="586378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several techniques in common…</a:t>
            </a:r>
          </a:p>
        </p:txBody>
      </p:sp>
    </p:spTree>
    <p:extLst>
      <p:ext uri="{BB962C8B-B14F-4D97-AF65-F5344CB8AC3E}">
        <p14:creationId xmlns:p14="http://schemas.microsoft.com/office/powerpoint/2010/main" val="1051097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937-34E0-4800-91B7-877BD1F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289813"/>
            <a:ext cx="21971000" cy="1434949"/>
          </a:xfrm>
        </p:spPr>
        <p:txBody>
          <a:bodyPr>
            <a:noAutofit/>
          </a:bodyPr>
          <a:lstStyle/>
          <a:p>
            <a:pPr algn="ctr"/>
            <a:r>
              <a:rPr lang="en-US" sz="13600" dirty="0">
                <a:latin typeface="Gotham Bold" pitchFamily="50" charset="0"/>
              </a:rPr>
              <a:t>Set Cover</a:t>
            </a:r>
          </a:p>
        </p:txBody>
      </p:sp>
    </p:spTree>
    <p:extLst>
      <p:ext uri="{BB962C8B-B14F-4D97-AF65-F5344CB8AC3E}">
        <p14:creationId xmlns:p14="http://schemas.microsoft.com/office/powerpoint/2010/main" val="38255923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(minimum) set cover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# sets"/>
              <p:cNvSpPr txBox="1"/>
              <p:nvPr/>
            </p:nvSpPr>
            <p:spPr>
              <a:xfrm>
                <a:off x="17649479" y="3089868"/>
                <a:ext cx="4873443" cy="8467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lang="en-US" sz="495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95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# sets</a:t>
                </a:r>
                <a:endParaRPr dirty="0"/>
              </a:p>
            </p:txBody>
          </p:sp>
        </mc:Choice>
        <mc:Fallback xmlns="">
          <p:sp>
            <p:nvSpPr>
              <p:cNvPr id="202" name="# se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479" y="3089868"/>
                <a:ext cx="4873443" cy="846770"/>
              </a:xfrm>
              <a:prstGeom prst="rect">
                <a:avLst/>
              </a:prstGeom>
              <a:blipFill>
                <a:blip r:embed="rId9"/>
                <a:stretch>
                  <a:fillRect b="-2661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# elements"/>
              <p:cNvSpPr txBox="1"/>
              <p:nvPr/>
            </p:nvSpPr>
            <p:spPr>
              <a:xfrm>
                <a:off x="17649479" y="2305590"/>
                <a:ext cx="6127172" cy="82300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𝒰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t># elements</a:t>
                </a:r>
              </a:p>
            </p:txBody>
          </p:sp>
        </mc:Choice>
        <mc:Fallback xmlns="">
          <p:sp>
            <p:nvSpPr>
              <p:cNvPr id="203" name="# elemen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479" y="2305590"/>
                <a:ext cx="6127172" cy="823007"/>
              </a:xfrm>
              <a:prstGeom prst="rect">
                <a:avLst/>
              </a:prstGeom>
              <a:blipFill>
                <a:blip r:embed="rId10"/>
                <a:stretch>
                  <a:fillRect t="-1481" b="-2888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Goal: pick smallest # sets to cover all elements."/>
          <p:cNvSpPr txBox="1"/>
          <p:nvPr/>
        </p:nvSpPr>
        <p:spPr>
          <a:xfrm>
            <a:off x="6383494" y="10817784"/>
            <a:ext cx="1170264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rPr dirty="0"/>
              <a:t>Goal: pick smallest # sets to cover all elements.</a:t>
            </a:r>
          </a:p>
        </p:txBody>
      </p:sp>
      <p:sp>
        <p:nvSpPr>
          <p:cNvPr id="2" name="Goal: pick smallest # sets to cover all elements.">
            <a:extLst>
              <a:ext uri="{FF2B5EF4-FFF2-40B4-BE49-F238E27FC236}">
                <a16:creationId xmlns:a16="http://schemas.microsoft.com/office/drawing/2014/main" id="{53FE8226-C56F-E5B8-82CF-891407916D03}"/>
              </a:ext>
            </a:extLst>
          </p:cNvPr>
          <p:cNvSpPr txBox="1"/>
          <p:nvPr/>
        </p:nvSpPr>
        <p:spPr>
          <a:xfrm>
            <a:off x="5512079" y="11860402"/>
            <a:ext cx="1356502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rPr lang="en-US" dirty="0"/>
              <a:t>“weighted” problem: sets have costs, minimize cost of cover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11FAF6-111C-4368-8000-33F298C8E43D}"/>
              </a:ext>
            </a:extLst>
          </p:cNvPr>
          <p:cNvSpPr/>
          <p:nvPr/>
        </p:nvSpPr>
        <p:spPr>
          <a:xfrm>
            <a:off x="4124739" y="6152322"/>
            <a:ext cx="4810539" cy="2236304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42E5977-9AA9-4C0B-BCCF-CC24DE10AA3E}"/>
              </a:ext>
            </a:extLst>
          </p:cNvPr>
          <p:cNvSpPr/>
          <p:nvPr/>
        </p:nvSpPr>
        <p:spPr>
          <a:xfrm>
            <a:off x="9240079" y="6152322"/>
            <a:ext cx="2348947" cy="2236304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8CD024-9B66-4749-91FC-0AA0E980959A}"/>
              </a:ext>
            </a:extLst>
          </p:cNvPr>
          <p:cNvSpPr/>
          <p:nvPr/>
        </p:nvSpPr>
        <p:spPr>
          <a:xfrm>
            <a:off x="11893827" y="6159444"/>
            <a:ext cx="977347" cy="2236304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BF7AA61-3B9F-4F3D-85F0-82F67B590263}"/>
              </a:ext>
            </a:extLst>
          </p:cNvPr>
          <p:cNvSpPr/>
          <p:nvPr/>
        </p:nvSpPr>
        <p:spPr>
          <a:xfrm>
            <a:off x="13175975" y="6152322"/>
            <a:ext cx="609599" cy="2236304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CBF6428-40FC-4BC4-8136-F2AF3FF3FACC}"/>
              </a:ext>
            </a:extLst>
          </p:cNvPr>
          <p:cNvSpPr/>
          <p:nvPr/>
        </p:nvSpPr>
        <p:spPr>
          <a:xfrm>
            <a:off x="14090375" y="6150112"/>
            <a:ext cx="609599" cy="2236304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8224B4-351E-4CC8-8D95-5358D50A4FFC}"/>
              </a:ext>
            </a:extLst>
          </p:cNvPr>
          <p:cNvSpPr/>
          <p:nvPr/>
        </p:nvSpPr>
        <p:spPr>
          <a:xfrm>
            <a:off x="3884544" y="5883965"/>
            <a:ext cx="11123543" cy="1252728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39A62E0-F74A-4A50-8DD0-0AE7B9FA784C}"/>
              </a:ext>
            </a:extLst>
          </p:cNvPr>
          <p:cNvSpPr/>
          <p:nvPr/>
        </p:nvSpPr>
        <p:spPr>
          <a:xfrm>
            <a:off x="3884543" y="7409167"/>
            <a:ext cx="11123543" cy="1252728"/>
          </a:xfrm>
          <a:prstGeom prst="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65" name="Circle">
            <a:extLst>
              <a:ext uri="{FF2B5EF4-FFF2-40B4-BE49-F238E27FC236}">
                <a16:creationId xmlns:a16="http://schemas.microsoft.com/office/drawing/2014/main" id="{442A43CA-3133-4A7D-BDD5-BE020BF2AC53}"/>
              </a:ext>
            </a:extLst>
          </p:cNvPr>
          <p:cNvSpPr/>
          <p:nvPr/>
        </p:nvSpPr>
        <p:spPr>
          <a:xfrm>
            <a:off x="4345297" y="6510329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7B244BFB-A3FD-41AF-B40A-5930EA2B9E17}"/>
              </a:ext>
            </a:extLst>
          </p:cNvPr>
          <p:cNvSpPr/>
          <p:nvPr/>
        </p:nvSpPr>
        <p:spPr>
          <a:xfrm>
            <a:off x="5479533" y="6510329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74" name="Circle">
            <a:extLst>
              <a:ext uri="{FF2B5EF4-FFF2-40B4-BE49-F238E27FC236}">
                <a16:creationId xmlns:a16="http://schemas.microsoft.com/office/drawing/2014/main" id="{2442BBB3-DC08-4FBB-AB20-27ADFF627192}"/>
              </a:ext>
            </a:extLst>
          </p:cNvPr>
          <p:cNvSpPr/>
          <p:nvPr/>
        </p:nvSpPr>
        <p:spPr>
          <a:xfrm>
            <a:off x="9638401" y="6510329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75" name="Circle">
            <a:extLst>
              <a:ext uri="{FF2B5EF4-FFF2-40B4-BE49-F238E27FC236}">
                <a16:creationId xmlns:a16="http://schemas.microsoft.com/office/drawing/2014/main" id="{76B984DB-3A34-44E0-8573-EF6DAEEB0DC8}"/>
              </a:ext>
            </a:extLst>
          </p:cNvPr>
          <p:cNvSpPr/>
          <p:nvPr/>
        </p:nvSpPr>
        <p:spPr>
          <a:xfrm>
            <a:off x="12054987" y="6530110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78" name="Circle">
            <a:extLst>
              <a:ext uri="{FF2B5EF4-FFF2-40B4-BE49-F238E27FC236}">
                <a16:creationId xmlns:a16="http://schemas.microsoft.com/office/drawing/2014/main" id="{DDF93E46-B262-44E1-A21C-3E71A6EBEEF1}"/>
              </a:ext>
            </a:extLst>
          </p:cNvPr>
          <p:cNvSpPr/>
          <p:nvPr/>
        </p:nvSpPr>
        <p:spPr>
          <a:xfrm>
            <a:off x="4912415" y="6510329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79" name="Circle">
            <a:extLst>
              <a:ext uri="{FF2B5EF4-FFF2-40B4-BE49-F238E27FC236}">
                <a16:creationId xmlns:a16="http://schemas.microsoft.com/office/drawing/2014/main" id="{9AA6591B-2236-4907-B2A5-9012C126EEDD}"/>
              </a:ext>
            </a:extLst>
          </p:cNvPr>
          <p:cNvSpPr/>
          <p:nvPr/>
        </p:nvSpPr>
        <p:spPr>
          <a:xfrm>
            <a:off x="6046651" y="6510329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80" name="Circle">
            <a:extLst>
              <a:ext uri="{FF2B5EF4-FFF2-40B4-BE49-F238E27FC236}">
                <a16:creationId xmlns:a16="http://schemas.microsoft.com/office/drawing/2014/main" id="{A5E1C193-8083-4254-A3F8-5CE591EF9A93}"/>
              </a:ext>
            </a:extLst>
          </p:cNvPr>
          <p:cNvSpPr/>
          <p:nvPr/>
        </p:nvSpPr>
        <p:spPr>
          <a:xfrm>
            <a:off x="10520585" y="6510329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81" name="Circle">
            <a:extLst>
              <a:ext uri="{FF2B5EF4-FFF2-40B4-BE49-F238E27FC236}">
                <a16:creationId xmlns:a16="http://schemas.microsoft.com/office/drawing/2014/main" id="{864FE5E3-49F4-4FBC-9DB2-5F0AE18F9BE9}"/>
              </a:ext>
            </a:extLst>
          </p:cNvPr>
          <p:cNvSpPr/>
          <p:nvPr/>
        </p:nvSpPr>
        <p:spPr>
          <a:xfrm>
            <a:off x="12418310" y="6524999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90" name="Circle">
            <a:extLst>
              <a:ext uri="{FF2B5EF4-FFF2-40B4-BE49-F238E27FC236}">
                <a16:creationId xmlns:a16="http://schemas.microsoft.com/office/drawing/2014/main" id="{DB8279BB-E3F5-4FCC-BE80-BBD7BD88FC26}"/>
              </a:ext>
            </a:extLst>
          </p:cNvPr>
          <p:cNvSpPr/>
          <p:nvPr/>
        </p:nvSpPr>
        <p:spPr>
          <a:xfrm>
            <a:off x="7748005" y="6510329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91" name="Circle">
            <a:extLst>
              <a:ext uri="{FF2B5EF4-FFF2-40B4-BE49-F238E27FC236}">
                <a16:creationId xmlns:a16="http://schemas.microsoft.com/office/drawing/2014/main" id="{2A6F2A11-899A-4C33-81C6-00C6316A8AA8}"/>
              </a:ext>
            </a:extLst>
          </p:cNvPr>
          <p:cNvSpPr/>
          <p:nvPr/>
        </p:nvSpPr>
        <p:spPr>
          <a:xfrm>
            <a:off x="10961677" y="6510329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92" name="Circle">
            <a:extLst>
              <a:ext uri="{FF2B5EF4-FFF2-40B4-BE49-F238E27FC236}">
                <a16:creationId xmlns:a16="http://schemas.microsoft.com/office/drawing/2014/main" id="{A7956E58-C6A3-400B-8415-7086FB417AD2}"/>
              </a:ext>
            </a:extLst>
          </p:cNvPr>
          <p:cNvSpPr/>
          <p:nvPr/>
        </p:nvSpPr>
        <p:spPr>
          <a:xfrm>
            <a:off x="13341918" y="6524999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93" name="Circle">
            <a:extLst>
              <a:ext uri="{FF2B5EF4-FFF2-40B4-BE49-F238E27FC236}">
                <a16:creationId xmlns:a16="http://schemas.microsoft.com/office/drawing/2014/main" id="{D198CDF1-508C-46EE-B026-7264138B274A}"/>
              </a:ext>
            </a:extLst>
          </p:cNvPr>
          <p:cNvSpPr/>
          <p:nvPr/>
        </p:nvSpPr>
        <p:spPr>
          <a:xfrm>
            <a:off x="7180887" y="6510329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94" name="Circle">
            <a:extLst>
              <a:ext uri="{FF2B5EF4-FFF2-40B4-BE49-F238E27FC236}">
                <a16:creationId xmlns:a16="http://schemas.microsoft.com/office/drawing/2014/main" id="{0FC28780-C7F1-402F-90F6-FF252CBED3A9}"/>
              </a:ext>
            </a:extLst>
          </p:cNvPr>
          <p:cNvSpPr/>
          <p:nvPr/>
        </p:nvSpPr>
        <p:spPr>
          <a:xfrm>
            <a:off x="8315125" y="6510329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95" name="Circle">
            <a:extLst>
              <a:ext uri="{FF2B5EF4-FFF2-40B4-BE49-F238E27FC236}">
                <a16:creationId xmlns:a16="http://schemas.microsoft.com/office/drawing/2014/main" id="{ED467F4A-13E7-4855-939D-7EA58F9F862C}"/>
              </a:ext>
            </a:extLst>
          </p:cNvPr>
          <p:cNvSpPr/>
          <p:nvPr/>
        </p:nvSpPr>
        <p:spPr>
          <a:xfrm>
            <a:off x="10079493" y="651032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96" name="Circle">
            <a:extLst>
              <a:ext uri="{FF2B5EF4-FFF2-40B4-BE49-F238E27FC236}">
                <a16:creationId xmlns:a16="http://schemas.microsoft.com/office/drawing/2014/main" id="{4D282BD8-1AD9-48BF-8069-0C494DE66703}"/>
              </a:ext>
            </a:extLst>
          </p:cNvPr>
          <p:cNvSpPr/>
          <p:nvPr/>
        </p:nvSpPr>
        <p:spPr>
          <a:xfrm>
            <a:off x="6613769" y="6510328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97" name="Circle">
            <a:extLst>
              <a:ext uri="{FF2B5EF4-FFF2-40B4-BE49-F238E27FC236}">
                <a16:creationId xmlns:a16="http://schemas.microsoft.com/office/drawing/2014/main" id="{AA25F4DA-0DD2-4D29-94C9-FA2CC980A21E}"/>
              </a:ext>
            </a:extLst>
          </p:cNvPr>
          <p:cNvSpPr/>
          <p:nvPr/>
        </p:nvSpPr>
        <p:spPr>
          <a:xfrm>
            <a:off x="14269862" y="6510329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22" name="Circle">
            <a:extLst>
              <a:ext uri="{FF2B5EF4-FFF2-40B4-BE49-F238E27FC236}">
                <a16:creationId xmlns:a16="http://schemas.microsoft.com/office/drawing/2014/main" id="{F1F1A88C-E80E-496A-8290-EAD5A090D5C4}"/>
              </a:ext>
            </a:extLst>
          </p:cNvPr>
          <p:cNvSpPr/>
          <p:nvPr/>
        </p:nvSpPr>
        <p:spPr>
          <a:xfrm>
            <a:off x="4351885" y="776837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23" name="Circle">
            <a:extLst>
              <a:ext uri="{FF2B5EF4-FFF2-40B4-BE49-F238E27FC236}">
                <a16:creationId xmlns:a16="http://schemas.microsoft.com/office/drawing/2014/main" id="{FAC16112-EBE0-4C38-B2A7-1212550D7741}"/>
              </a:ext>
            </a:extLst>
          </p:cNvPr>
          <p:cNvSpPr/>
          <p:nvPr/>
        </p:nvSpPr>
        <p:spPr>
          <a:xfrm>
            <a:off x="5486121" y="776837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24" name="Circle">
            <a:extLst>
              <a:ext uri="{FF2B5EF4-FFF2-40B4-BE49-F238E27FC236}">
                <a16:creationId xmlns:a16="http://schemas.microsoft.com/office/drawing/2014/main" id="{ED1237F9-7AEF-414C-8AC3-2DD12DA400D6}"/>
              </a:ext>
            </a:extLst>
          </p:cNvPr>
          <p:cNvSpPr/>
          <p:nvPr/>
        </p:nvSpPr>
        <p:spPr>
          <a:xfrm>
            <a:off x="9644989" y="776837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25" name="Circle">
            <a:extLst>
              <a:ext uri="{FF2B5EF4-FFF2-40B4-BE49-F238E27FC236}">
                <a16:creationId xmlns:a16="http://schemas.microsoft.com/office/drawing/2014/main" id="{1F9048CA-A84C-47AD-AE5A-11529CE25FD6}"/>
              </a:ext>
            </a:extLst>
          </p:cNvPr>
          <p:cNvSpPr/>
          <p:nvPr/>
        </p:nvSpPr>
        <p:spPr>
          <a:xfrm>
            <a:off x="12061575" y="7788158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26" name="Circle">
            <a:extLst>
              <a:ext uri="{FF2B5EF4-FFF2-40B4-BE49-F238E27FC236}">
                <a16:creationId xmlns:a16="http://schemas.microsoft.com/office/drawing/2014/main" id="{80C56057-CC45-46D8-9AA8-0E662D38C0B8}"/>
              </a:ext>
            </a:extLst>
          </p:cNvPr>
          <p:cNvSpPr/>
          <p:nvPr/>
        </p:nvSpPr>
        <p:spPr>
          <a:xfrm>
            <a:off x="4919003" y="776837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27" name="Circle">
            <a:extLst>
              <a:ext uri="{FF2B5EF4-FFF2-40B4-BE49-F238E27FC236}">
                <a16:creationId xmlns:a16="http://schemas.microsoft.com/office/drawing/2014/main" id="{793D4AA9-9C28-4E22-96A5-DCDCA6BEA516}"/>
              </a:ext>
            </a:extLst>
          </p:cNvPr>
          <p:cNvSpPr/>
          <p:nvPr/>
        </p:nvSpPr>
        <p:spPr>
          <a:xfrm>
            <a:off x="6053239" y="776837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28" name="Circle">
            <a:extLst>
              <a:ext uri="{FF2B5EF4-FFF2-40B4-BE49-F238E27FC236}">
                <a16:creationId xmlns:a16="http://schemas.microsoft.com/office/drawing/2014/main" id="{E390A272-BBD1-432D-A350-B9F64A4F8812}"/>
              </a:ext>
            </a:extLst>
          </p:cNvPr>
          <p:cNvSpPr/>
          <p:nvPr/>
        </p:nvSpPr>
        <p:spPr>
          <a:xfrm>
            <a:off x="10527173" y="776837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29" name="Circle">
            <a:extLst>
              <a:ext uri="{FF2B5EF4-FFF2-40B4-BE49-F238E27FC236}">
                <a16:creationId xmlns:a16="http://schemas.microsoft.com/office/drawing/2014/main" id="{5F422E91-6569-4DF6-8B65-70B459DF798A}"/>
              </a:ext>
            </a:extLst>
          </p:cNvPr>
          <p:cNvSpPr/>
          <p:nvPr/>
        </p:nvSpPr>
        <p:spPr>
          <a:xfrm>
            <a:off x="12424898" y="778304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30" name="Circle">
            <a:extLst>
              <a:ext uri="{FF2B5EF4-FFF2-40B4-BE49-F238E27FC236}">
                <a16:creationId xmlns:a16="http://schemas.microsoft.com/office/drawing/2014/main" id="{4AB7027B-0089-4797-91B0-C7FF137F91F9}"/>
              </a:ext>
            </a:extLst>
          </p:cNvPr>
          <p:cNvSpPr/>
          <p:nvPr/>
        </p:nvSpPr>
        <p:spPr>
          <a:xfrm>
            <a:off x="7754593" y="776837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31" name="Circle">
            <a:extLst>
              <a:ext uri="{FF2B5EF4-FFF2-40B4-BE49-F238E27FC236}">
                <a16:creationId xmlns:a16="http://schemas.microsoft.com/office/drawing/2014/main" id="{AEF8A911-A5BE-496E-AF6D-B7915801DA01}"/>
              </a:ext>
            </a:extLst>
          </p:cNvPr>
          <p:cNvSpPr/>
          <p:nvPr/>
        </p:nvSpPr>
        <p:spPr>
          <a:xfrm>
            <a:off x="10968265" y="776837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32" name="Circle">
            <a:extLst>
              <a:ext uri="{FF2B5EF4-FFF2-40B4-BE49-F238E27FC236}">
                <a16:creationId xmlns:a16="http://schemas.microsoft.com/office/drawing/2014/main" id="{0B1D5167-92F5-44FA-B6EB-70E27FED8CE2}"/>
              </a:ext>
            </a:extLst>
          </p:cNvPr>
          <p:cNvSpPr/>
          <p:nvPr/>
        </p:nvSpPr>
        <p:spPr>
          <a:xfrm>
            <a:off x="13348506" y="778304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33" name="Circle">
            <a:extLst>
              <a:ext uri="{FF2B5EF4-FFF2-40B4-BE49-F238E27FC236}">
                <a16:creationId xmlns:a16="http://schemas.microsoft.com/office/drawing/2014/main" id="{29733DCB-9149-402E-8CB0-A5401FA791A7}"/>
              </a:ext>
            </a:extLst>
          </p:cNvPr>
          <p:cNvSpPr/>
          <p:nvPr/>
        </p:nvSpPr>
        <p:spPr>
          <a:xfrm>
            <a:off x="7187475" y="776837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34" name="Circle">
            <a:extLst>
              <a:ext uri="{FF2B5EF4-FFF2-40B4-BE49-F238E27FC236}">
                <a16:creationId xmlns:a16="http://schemas.microsoft.com/office/drawing/2014/main" id="{07767C23-F1AE-48CF-800A-DF05C2097ED6}"/>
              </a:ext>
            </a:extLst>
          </p:cNvPr>
          <p:cNvSpPr/>
          <p:nvPr/>
        </p:nvSpPr>
        <p:spPr>
          <a:xfrm>
            <a:off x="8321713" y="776837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35" name="Circle">
            <a:extLst>
              <a:ext uri="{FF2B5EF4-FFF2-40B4-BE49-F238E27FC236}">
                <a16:creationId xmlns:a16="http://schemas.microsoft.com/office/drawing/2014/main" id="{FAFF1A89-1F37-4384-93A7-8A0FDE9360C1}"/>
              </a:ext>
            </a:extLst>
          </p:cNvPr>
          <p:cNvSpPr/>
          <p:nvPr/>
        </p:nvSpPr>
        <p:spPr>
          <a:xfrm>
            <a:off x="10086081" y="7768375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36" name="Circle">
            <a:extLst>
              <a:ext uri="{FF2B5EF4-FFF2-40B4-BE49-F238E27FC236}">
                <a16:creationId xmlns:a16="http://schemas.microsoft.com/office/drawing/2014/main" id="{2AD9A554-C7C1-45DD-ACE5-9F539CEACF2B}"/>
              </a:ext>
            </a:extLst>
          </p:cNvPr>
          <p:cNvSpPr/>
          <p:nvPr/>
        </p:nvSpPr>
        <p:spPr>
          <a:xfrm>
            <a:off x="6620357" y="7768376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137" name="Circle">
            <a:extLst>
              <a:ext uri="{FF2B5EF4-FFF2-40B4-BE49-F238E27FC236}">
                <a16:creationId xmlns:a16="http://schemas.microsoft.com/office/drawing/2014/main" id="{75612BB2-4112-4A52-B38D-5AD2C6B5E686}"/>
              </a:ext>
            </a:extLst>
          </p:cNvPr>
          <p:cNvSpPr/>
          <p:nvPr/>
        </p:nvSpPr>
        <p:spPr>
          <a:xfrm>
            <a:off x="14276450" y="7768377"/>
            <a:ext cx="277713" cy="2777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# sets">
                <a:extLst>
                  <a:ext uri="{FF2B5EF4-FFF2-40B4-BE49-F238E27FC236}">
                    <a16:creationId xmlns:a16="http://schemas.microsoft.com/office/drawing/2014/main" id="{AC809EB5-3C91-4D02-A4C7-3FDD87290F98}"/>
                  </a:ext>
                </a:extLst>
              </p:cNvPr>
              <p:cNvSpPr txBox="1"/>
              <p:nvPr/>
            </p:nvSpPr>
            <p:spPr>
              <a:xfrm>
                <a:off x="17649479" y="4747937"/>
                <a:ext cx="6521963" cy="9877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dirty="0"/>
                            <m:t>#(</m:t>
                          </m:r>
                          <m:r>
                            <m:rPr>
                              <m:nor/>
                            </m:rPr>
                            <a:rPr lang="en-US" dirty="0"/>
                            <m:t>sets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containing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e</m:t>
                          </m:r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</m:func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8" name="# sets">
                <a:extLst>
                  <a:ext uri="{FF2B5EF4-FFF2-40B4-BE49-F238E27FC236}">
                    <a16:creationId xmlns:a16="http://schemas.microsoft.com/office/drawing/2014/main" id="{AC809EB5-3C91-4D02-A4C7-3FDD87290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479" y="4747937"/>
                <a:ext cx="6521963" cy="9877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 advAuto="0"/>
      <p:bldP spid="203" grpId="0" animBg="1" advAuto="0"/>
      <p:bldP spid="204" grpId="0" animBg="1" advAuto="0"/>
      <p:bldP spid="2" grpId="0" animBg="1" advAuto="0"/>
      <p:bldP spid="138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</a:t>
            </a:r>
            <a:r>
              <a:rPr dirty="0"/>
              <a:t>et </a:t>
            </a:r>
            <a:r>
              <a:rPr lang="en-US" dirty="0"/>
              <a:t>c</a:t>
            </a:r>
            <a:r>
              <a:rPr dirty="0"/>
              <a:t>over</a:t>
            </a:r>
            <a:r>
              <a:rPr lang="en-US" dirty="0"/>
              <a:t> as bipartite graph</a:t>
            </a:r>
            <a:endParaRPr dirty="0"/>
          </a:p>
        </p:txBody>
      </p:sp>
      <p:sp>
        <p:nvSpPr>
          <p:cNvPr id="163" name="Circle"/>
          <p:cNvSpPr/>
          <p:nvPr/>
        </p:nvSpPr>
        <p:spPr>
          <a:xfrm>
            <a:off x="9451347" y="553811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4" name="Circle"/>
          <p:cNvSpPr/>
          <p:nvPr/>
        </p:nvSpPr>
        <p:spPr>
          <a:xfrm>
            <a:off x="9451347" y="407984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5" name="Circle"/>
          <p:cNvSpPr/>
          <p:nvPr/>
        </p:nvSpPr>
        <p:spPr>
          <a:xfrm>
            <a:off x="9451347" y="6996390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6" name="Circle"/>
          <p:cNvSpPr/>
          <p:nvPr/>
        </p:nvSpPr>
        <p:spPr>
          <a:xfrm>
            <a:off x="9451347" y="991293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7" name="Circle"/>
          <p:cNvSpPr/>
          <p:nvPr/>
        </p:nvSpPr>
        <p:spPr>
          <a:xfrm>
            <a:off x="9451347" y="8454661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8" name="Circle"/>
          <p:cNvSpPr/>
          <p:nvPr/>
        </p:nvSpPr>
        <p:spPr>
          <a:xfrm>
            <a:off x="9451347" y="1137120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Equation"/>
              <p:cNvSpPr txBox="1"/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6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blipFill>
                <a:blip r:embed="rId2"/>
                <a:stretch>
                  <a:fillRect r="-28814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Equation"/>
              <p:cNvSpPr txBox="1"/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7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blipFill>
                <a:blip r:embed="rId3"/>
                <a:stretch>
                  <a:fillRect r="-18462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Equation"/>
              <p:cNvSpPr txBox="1"/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7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blipFill>
                <a:blip r:embed="rId4"/>
                <a:stretch>
                  <a:fillRect r="-24590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Equation"/>
              <p:cNvSpPr txBox="1"/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7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blipFill>
                <a:blip r:embed="rId5"/>
                <a:stretch>
                  <a:fillRect r="-20313" b="-7121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Equation"/>
              <p:cNvSpPr txBox="1"/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7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blipFill>
                <a:blip r:embed="rId6"/>
                <a:stretch>
                  <a:fillRect r="-24194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Equation"/>
              <p:cNvSpPr txBox="1"/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7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blipFill>
                <a:blip r:embed="rId7"/>
                <a:stretch>
                  <a:fillRect r="-23438" b="-691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"/>
          <p:cNvGrpSpPr/>
          <p:nvPr/>
        </p:nvGrpSpPr>
        <p:grpSpPr>
          <a:xfrm>
            <a:off x="9574147" y="4079849"/>
            <a:ext cx="6212229" cy="6035336"/>
            <a:chOff x="0" y="0"/>
            <a:chExt cx="6212228" cy="6035335"/>
          </a:xfrm>
        </p:grpSpPr>
        <p:sp>
          <p:nvSpPr>
            <p:cNvPr id="175" name="Circle"/>
            <p:cNvSpPr/>
            <p:nvPr/>
          </p:nvSpPr>
          <p:spPr>
            <a:xfrm>
              <a:off x="4995707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Equation"/>
                <p:cNvSpPr txBox="1"/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blipFill>
                  <a:blip r:embed="rId8"/>
                  <a:stretch>
                    <a:fillRect r="-31250" b="-7272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Line"/>
            <p:cNvSpPr/>
            <p:nvPr/>
          </p:nvSpPr>
          <p:spPr>
            <a:xfrm>
              <a:off x="55559" y="102489"/>
              <a:ext cx="5039500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78" name="Line"/>
            <p:cNvSpPr/>
            <p:nvPr/>
          </p:nvSpPr>
          <p:spPr>
            <a:xfrm flipV="1">
              <a:off x="-1" y="104528"/>
              <a:ext cx="5128251" cy="293967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79" name="Line"/>
            <p:cNvSpPr/>
            <p:nvPr/>
          </p:nvSpPr>
          <p:spPr>
            <a:xfrm flipV="1">
              <a:off x="16484" y="147212"/>
              <a:ext cx="5140562" cy="588812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86" name="Group"/>
          <p:cNvGrpSpPr/>
          <p:nvPr/>
        </p:nvGrpSpPr>
        <p:grpSpPr>
          <a:xfrm>
            <a:off x="9590202" y="5538119"/>
            <a:ext cx="6229357" cy="3044438"/>
            <a:chOff x="0" y="0"/>
            <a:chExt cx="6229355" cy="3044436"/>
          </a:xfrm>
        </p:grpSpPr>
        <p:sp>
          <p:nvSpPr>
            <p:cNvPr id="181" name="Circle"/>
            <p:cNvSpPr/>
            <p:nvPr/>
          </p:nvSpPr>
          <p:spPr>
            <a:xfrm>
              <a:off x="4979651" y="0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Equation"/>
                <p:cNvSpPr txBox="1"/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blipFill>
                  <a:blip r:embed="rId9"/>
                  <a:stretch>
                    <a:fillRect r="-2318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3" name="Line"/>
            <p:cNvSpPr/>
            <p:nvPr/>
          </p:nvSpPr>
          <p:spPr>
            <a:xfrm>
              <a:off x="0" y="10383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84" name="Line"/>
            <p:cNvSpPr/>
            <p:nvPr/>
          </p:nvSpPr>
          <p:spPr>
            <a:xfrm flipV="1">
              <a:off x="46356" y="115492"/>
              <a:ext cx="5097237" cy="146944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85" name="Line"/>
            <p:cNvSpPr/>
            <p:nvPr/>
          </p:nvSpPr>
          <p:spPr>
            <a:xfrm flipV="1">
              <a:off x="92427" y="128283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91" name="Group"/>
          <p:cNvGrpSpPr/>
          <p:nvPr/>
        </p:nvGrpSpPr>
        <p:grpSpPr>
          <a:xfrm>
            <a:off x="9568040" y="6996390"/>
            <a:ext cx="6266866" cy="3089659"/>
            <a:chOff x="0" y="0"/>
            <a:chExt cx="6266864" cy="3089657"/>
          </a:xfrm>
        </p:grpSpPr>
        <p:sp>
          <p:nvSpPr>
            <p:cNvPr id="187" name="Circle"/>
            <p:cNvSpPr/>
            <p:nvPr/>
          </p:nvSpPr>
          <p:spPr>
            <a:xfrm>
              <a:off x="5001814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Equation"/>
                <p:cNvSpPr txBox="1"/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blipFill>
                  <a:blip r:embed="rId10"/>
                  <a:stretch>
                    <a:fillRect r="-2835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Line"/>
            <p:cNvSpPr/>
            <p:nvPr/>
          </p:nvSpPr>
          <p:spPr>
            <a:xfrm>
              <a:off x="0" y="12699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0" name="Line"/>
            <p:cNvSpPr/>
            <p:nvPr/>
          </p:nvSpPr>
          <p:spPr>
            <a:xfrm flipV="1">
              <a:off x="72274" y="173504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97" name="Group"/>
          <p:cNvGrpSpPr/>
          <p:nvPr/>
        </p:nvGrpSpPr>
        <p:grpSpPr>
          <a:xfrm>
            <a:off x="9590202" y="4204618"/>
            <a:ext cx="6262125" cy="7303336"/>
            <a:chOff x="0" y="0"/>
            <a:chExt cx="6262123" cy="7303334"/>
          </a:xfrm>
        </p:grpSpPr>
        <p:sp>
          <p:nvSpPr>
            <p:cNvPr id="192" name="Circle"/>
            <p:cNvSpPr/>
            <p:nvPr/>
          </p:nvSpPr>
          <p:spPr>
            <a:xfrm>
              <a:off x="4979651" y="4250042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Equation"/>
                <p:cNvSpPr txBox="1"/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19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blipFill>
                  <a:blip r:embed="rId11"/>
                  <a:stretch>
                    <a:fillRect r="-23188" b="-7121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Line"/>
            <p:cNvSpPr/>
            <p:nvPr/>
          </p:nvSpPr>
          <p:spPr>
            <a:xfrm flipV="1">
              <a:off x="36185" y="4387180"/>
              <a:ext cx="5022516" cy="291615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5" name="Line"/>
            <p:cNvSpPr/>
            <p:nvPr/>
          </p:nvSpPr>
          <p:spPr>
            <a:xfrm>
              <a:off x="44872" y="1479425"/>
              <a:ext cx="5028762" cy="29024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6" name="Line"/>
            <p:cNvSpPr/>
            <p:nvPr/>
          </p:nvSpPr>
          <p:spPr>
            <a:xfrm>
              <a:off x="-1" y="-1"/>
              <a:ext cx="5070744" cy="436743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01" name="Group"/>
          <p:cNvGrpSpPr/>
          <p:nvPr/>
        </p:nvGrpSpPr>
        <p:grpSpPr>
          <a:xfrm>
            <a:off x="9609655" y="9912932"/>
            <a:ext cx="6242672" cy="1599457"/>
            <a:chOff x="0" y="0"/>
            <a:chExt cx="6242670" cy="1599456"/>
          </a:xfrm>
        </p:grpSpPr>
        <p:sp>
          <p:nvSpPr>
            <p:cNvPr id="198" name="Circle"/>
            <p:cNvSpPr/>
            <p:nvPr/>
          </p:nvSpPr>
          <p:spPr>
            <a:xfrm>
              <a:off x="4960198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Equation"/>
                <p:cNvSpPr txBox="1"/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blipFill>
                  <a:blip r:embed="rId12"/>
                  <a:stretch>
                    <a:fillRect r="-29851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0" name="Line"/>
            <p:cNvSpPr/>
            <p:nvPr/>
          </p:nvSpPr>
          <p:spPr>
            <a:xfrm flipV="1">
              <a:off x="0" y="125342"/>
              <a:ext cx="5102513" cy="147411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06" name="Group"/>
          <p:cNvGrpSpPr/>
          <p:nvPr/>
        </p:nvGrpSpPr>
        <p:grpSpPr>
          <a:xfrm>
            <a:off x="9591472" y="4225983"/>
            <a:ext cx="6291548" cy="7566323"/>
            <a:chOff x="0" y="0"/>
            <a:chExt cx="6291547" cy="7566322"/>
          </a:xfrm>
        </p:grpSpPr>
        <p:sp>
          <p:nvSpPr>
            <p:cNvPr id="202" name="Circle"/>
            <p:cNvSpPr/>
            <p:nvPr/>
          </p:nvSpPr>
          <p:spPr>
            <a:xfrm>
              <a:off x="4978382" y="714521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Equation"/>
                <p:cNvSpPr txBox="1"/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blipFill>
                  <a:blip r:embed="rId13"/>
                  <a:stretch>
                    <a:fillRect r="-27536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Line"/>
            <p:cNvSpPr/>
            <p:nvPr/>
          </p:nvSpPr>
          <p:spPr>
            <a:xfrm>
              <a:off x="0" y="0"/>
              <a:ext cx="5071424" cy="725852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05" name="Line"/>
            <p:cNvSpPr/>
            <p:nvPr/>
          </p:nvSpPr>
          <p:spPr>
            <a:xfrm>
              <a:off x="6407" y="7284227"/>
              <a:ext cx="507132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12" name="Group"/>
          <p:cNvGrpSpPr/>
          <p:nvPr/>
        </p:nvGrpSpPr>
        <p:grpSpPr>
          <a:xfrm>
            <a:off x="9574147" y="4079849"/>
            <a:ext cx="6212229" cy="6035336"/>
            <a:chOff x="0" y="0"/>
            <a:chExt cx="6212228" cy="6035335"/>
          </a:xfrm>
        </p:grpSpPr>
        <p:sp>
          <p:nvSpPr>
            <p:cNvPr id="207" name="Circle"/>
            <p:cNvSpPr/>
            <p:nvPr/>
          </p:nvSpPr>
          <p:spPr>
            <a:xfrm>
              <a:off x="4995707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Equation"/>
                <p:cNvSpPr txBox="1"/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0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blipFill>
                  <a:blip r:embed="rId8"/>
                  <a:stretch>
                    <a:fillRect r="-31250" b="-7272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Line"/>
            <p:cNvSpPr/>
            <p:nvPr/>
          </p:nvSpPr>
          <p:spPr>
            <a:xfrm>
              <a:off x="55559" y="102489"/>
              <a:ext cx="5039500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Line"/>
            <p:cNvSpPr/>
            <p:nvPr/>
          </p:nvSpPr>
          <p:spPr>
            <a:xfrm flipV="1">
              <a:off x="-1" y="104528"/>
              <a:ext cx="5128251" cy="293967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1" name="Line"/>
            <p:cNvSpPr/>
            <p:nvPr/>
          </p:nvSpPr>
          <p:spPr>
            <a:xfrm flipV="1">
              <a:off x="16484" y="147212"/>
              <a:ext cx="5140562" cy="588812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18" name="Group"/>
          <p:cNvGrpSpPr/>
          <p:nvPr/>
        </p:nvGrpSpPr>
        <p:grpSpPr>
          <a:xfrm>
            <a:off x="9590202" y="5538119"/>
            <a:ext cx="6229357" cy="3044438"/>
            <a:chOff x="0" y="0"/>
            <a:chExt cx="6229355" cy="3044436"/>
          </a:xfrm>
        </p:grpSpPr>
        <p:sp>
          <p:nvSpPr>
            <p:cNvPr id="213" name="Circle"/>
            <p:cNvSpPr/>
            <p:nvPr/>
          </p:nvSpPr>
          <p:spPr>
            <a:xfrm>
              <a:off x="4979651" y="0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Equation"/>
                <p:cNvSpPr txBox="1"/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1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blipFill>
                  <a:blip r:embed="rId9"/>
                  <a:stretch>
                    <a:fillRect r="-2318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Line"/>
            <p:cNvSpPr/>
            <p:nvPr/>
          </p:nvSpPr>
          <p:spPr>
            <a:xfrm>
              <a:off x="0" y="10383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6" name="Line"/>
            <p:cNvSpPr/>
            <p:nvPr/>
          </p:nvSpPr>
          <p:spPr>
            <a:xfrm flipV="1">
              <a:off x="46356" y="115492"/>
              <a:ext cx="5097237" cy="146944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7" name="Line"/>
            <p:cNvSpPr/>
            <p:nvPr/>
          </p:nvSpPr>
          <p:spPr>
            <a:xfrm flipV="1">
              <a:off x="92427" y="128283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23" name="Group"/>
          <p:cNvGrpSpPr/>
          <p:nvPr/>
        </p:nvGrpSpPr>
        <p:grpSpPr>
          <a:xfrm>
            <a:off x="9568040" y="6996390"/>
            <a:ext cx="6266866" cy="3089659"/>
            <a:chOff x="0" y="0"/>
            <a:chExt cx="6266864" cy="3089657"/>
          </a:xfrm>
        </p:grpSpPr>
        <p:sp>
          <p:nvSpPr>
            <p:cNvPr id="219" name="Circle"/>
            <p:cNvSpPr/>
            <p:nvPr/>
          </p:nvSpPr>
          <p:spPr>
            <a:xfrm>
              <a:off x="5001814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Equation"/>
                <p:cNvSpPr txBox="1"/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2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blipFill>
                  <a:blip r:embed="rId10"/>
                  <a:stretch>
                    <a:fillRect r="-2835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1" name="Line"/>
            <p:cNvSpPr/>
            <p:nvPr/>
          </p:nvSpPr>
          <p:spPr>
            <a:xfrm>
              <a:off x="0" y="12699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2" name="Line"/>
            <p:cNvSpPr/>
            <p:nvPr/>
          </p:nvSpPr>
          <p:spPr>
            <a:xfrm flipV="1">
              <a:off x="72274" y="173504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29" name="Group"/>
          <p:cNvGrpSpPr/>
          <p:nvPr/>
        </p:nvGrpSpPr>
        <p:grpSpPr>
          <a:xfrm>
            <a:off x="9590202" y="4204618"/>
            <a:ext cx="6262125" cy="7303336"/>
            <a:chOff x="0" y="0"/>
            <a:chExt cx="6262123" cy="7303334"/>
          </a:xfrm>
        </p:grpSpPr>
        <p:sp>
          <p:nvSpPr>
            <p:cNvPr id="224" name="Circle"/>
            <p:cNvSpPr/>
            <p:nvPr/>
          </p:nvSpPr>
          <p:spPr>
            <a:xfrm>
              <a:off x="4979651" y="4250042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Equation"/>
                <p:cNvSpPr txBox="1"/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2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blipFill>
                  <a:blip r:embed="rId11"/>
                  <a:stretch>
                    <a:fillRect r="-23188" b="-7121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6" name="Line"/>
            <p:cNvSpPr/>
            <p:nvPr/>
          </p:nvSpPr>
          <p:spPr>
            <a:xfrm flipV="1">
              <a:off x="36185" y="4387180"/>
              <a:ext cx="5022516" cy="291615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7" name="Line"/>
            <p:cNvSpPr/>
            <p:nvPr/>
          </p:nvSpPr>
          <p:spPr>
            <a:xfrm>
              <a:off x="44872" y="1479425"/>
              <a:ext cx="5028762" cy="29024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8" name="Line"/>
            <p:cNvSpPr/>
            <p:nvPr/>
          </p:nvSpPr>
          <p:spPr>
            <a:xfrm>
              <a:off x="-1" y="-1"/>
              <a:ext cx="5070744" cy="436743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33" name="Group"/>
          <p:cNvGrpSpPr/>
          <p:nvPr/>
        </p:nvGrpSpPr>
        <p:grpSpPr>
          <a:xfrm>
            <a:off x="9609655" y="9912932"/>
            <a:ext cx="6242672" cy="1599457"/>
            <a:chOff x="0" y="0"/>
            <a:chExt cx="6242670" cy="1599456"/>
          </a:xfrm>
        </p:grpSpPr>
        <p:sp>
          <p:nvSpPr>
            <p:cNvPr id="230" name="Circle"/>
            <p:cNvSpPr/>
            <p:nvPr/>
          </p:nvSpPr>
          <p:spPr>
            <a:xfrm>
              <a:off x="4960198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Equation"/>
                <p:cNvSpPr txBox="1"/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3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blipFill>
                  <a:blip r:embed="rId12"/>
                  <a:stretch>
                    <a:fillRect r="-29851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2" name="Line"/>
            <p:cNvSpPr/>
            <p:nvPr/>
          </p:nvSpPr>
          <p:spPr>
            <a:xfrm flipV="1">
              <a:off x="0" y="125342"/>
              <a:ext cx="5102513" cy="147411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34" name="Circle"/>
          <p:cNvSpPr/>
          <p:nvPr/>
        </p:nvSpPr>
        <p:spPr>
          <a:xfrm>
            <a:off x="9403397" y="6891258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239" name="Group"/>
          <p:cNvGrpSpPr/>
          <p:nvPr/>
        </p:nvGrpSpPr>
        <p:grpSpPr>
          <a:xfrm>
            <a:off x="9591472" y="4225983"/>
            <a:ext cx="6291548" cy="7566323"/>
            <a:chOff x="0" y="0"/>
            <a:chExt cx="6291547" cy="7566322"/>
          </a:xfrm>
        </p:grpSpPr>
        <p:sp>
          <p:nvSpPr>
            <p:cNvPr id="235" name="Circle"/>
            <p:cNvSpPr/>
            <p:nvPr/>
          </p:nvSpPr>
          <p:spPr>
            <a:xfrm>
              <a:off x="4978382" y="714521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Equation"/>
                <p:cNvSpPr txBox="1"/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3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blipFill>
                  <a:blip r:embed="rId13"/>
                  <a:stretch>
                    <a:fillRect r="-27536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7" name="Line"/>
            <p:cNvSpPr/>
            <p:nvPr/>
          </p:nvSpPr>
          <p:spPr>
            <a:xfrm>
              <a:off x="0" y="0"/>
              <a:ext cx="5071424" cy="725852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38" name="Line"/>
            <p:cNvSpPr/>
            <p:nvPr/>
          </p:nvSpPr>
          <p:spPr>
            <a:xfrm>
              <a:off x="6407" y="7284227"/>
              <a:ext cx="507132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40" name="Circle"/>
          <p:cNvSpPr/>
          <p:nvPr/>
        </p:nvSpPr>
        <p:spPr>
          <a:xfrm>
            <a:off x="9387847" y="3961016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1" name="Circle"/>
          <p:cNvSpPr/>
          <p:nvPr/>
        </p:nvSpPr>
        <p:spPr>
          <a:xfrm>
            <a:off x="9403397" y="11261795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sets"/>
              <p:cNvSpPr txBox="1"/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50" b="0" i="1" smtClean="0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610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 sets</a:t>
                </a:r>
                <a:endParaRPr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242" name="se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blipFill>
                <a:blip r:embed="rId14"/>
                <a:stretch>
                  <a:fillRect r="-14648" b="-1323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elements"/>
              <p:cNvSpPr txBox="1"/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64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/>
              </a:p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 xmlns:m="http://schemas.openxmlformats.org/officeDocument/2006/math">
                    <m:r>
                      <a:rPr sz="63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elements</a:t>
                </a:r>
                <a:endParaRPr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243" name="elemen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blipFill>
                <a:blip r:embed="rId15"/>
                <a:stretch>
                  <a:fillRect r="-11111" b="-291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C1A45127-005A-42A0-8D21-305186D9157F}"/>
              </a:ext>
            </a:extLst>
          </p:cNvPr>
          <p:cNvSpPr/>
          <p:nvPr/>
        </p:nvSpPr>
        <p:spPr>
          <a:xfrm rot="10800000">
            <a:off x="13631541" y="2067085"/>
            <a:ext cx="2169983" cy="3130062"/>
          </a:xfrm>
          <a:prstGeom prst="arc">
            <a:avLst/>
          </a:prstGeom>
          <a:noFill/>
          <a:ln w="762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D58423-E0CC-4C6D-ABF4-E616D45EE783}"/>
                  </a:ext>
                </a:extLst>
              </p:cNvPr>
              <p:cNvSpPr txBox="1"/>
              <p:nvPr/>
            </p:nvSpPr>
            <p:spPr>
              <a:xfrm>
                <a:off x="13091695" y="2640124"/>
                <a:ext cx="124861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𝑓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D58423-E0CC-4C6D-ABF4-E616D45EE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1695" y="2640124"/>
                <a:ext cx="1248612" cy="84125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 advAuto="0"/>
      <p:bldP spid="240" grpId="0" animBg="1" advAuto="0"/>
      <p:bldP spid="241" grpId="0" animBg="1" advAuto="0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"/>
          <p:cNvGrpSpPr/>
          <p:nvPr/>
        </p:nvGrpSpPr>
        <p:grpSpPr>
          <a:xfrm>
            <a:off x="9591472" y="4225983"/>
            <a:ext cx="6291548" cy="7566323"/>
            <a:chOff x="0" y="0"/>
            <a:chExt cx="6291547" cy="7566322"/>
          </a:xfrm>
        </p:grpSpPr>
        <p:sp>
          <p:nvSpPr>
            <p:cNvPr id="245" name="Circle"/>
            <p:cNvSpPr/>
            <p:nvPr/>
          </p:nvSpPr>
          <p:spPr>
            <a:xfrm>
              <a:off x="4978382" y="714521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Equation"/>
                <p:cNvSpPr txBox="1"/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4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blipFill>
                  <a:blip r:embed="rId3"/>
                  <a:stretch>
                    <a:fillRect r="-27536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Line"/>
            <p:cNvSpPr/>
            <p:nvPr/>
          </p:nvSpPr>
          <p:spPr>
            <a:xfrm>
              <a:off x="0" y="0"/>
              <a:ext cx="5071424" cy="725852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48" name="Line"/>
            <p:cNvSpPr/>
            <p:nvPr/>
          </p:nvSpPr>
          <p:spPr>
            <a:xfrm>
              <a:off x="6407" y="7284227"/>
              <a:ext cx="507132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53" name="Group"/>
          <p:cNvGrpSpPr/>
          <p:nvPr/>
        </p:nvGrpSpPr>
        <p:grpSpPr>
          <a:xfrm>
            <a:off x="9609655" y="9912932"/>
            <a:ext cx="6242672" cy="1599457"/>
            <a:chOff x="0" y="0"/>
            <a:chExt cx="6242670" cy="1599456"/>
          </a:xfrm>
        </p:grpSpPr>
        <p:sp>
          <p:nvSpPr>
            <p:cNvPr id="250" name="Circle"/>
            <p:cNvSpPr/>
            <p:nvPr/>
          </p:nvSpPr>
          <p:spPr>
            <a:xfrm>
              <a:off x="4960198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Equation"/>
                <p:cNvSpPr txBox="1"/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5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blipFill>
                  <a:blip r:embed="rId4"/>
                  <a:stretch>
                    <a:fillRect r="-29851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2" name="Line"/>
            <p:cNvSpPr/>
            <p:nvPr/>
          </p:nvSpPr>
          <p:spPr>
            <a:xfrm flipV="1">
              <a:off x="0" y="125342"/>
              <a:ext cx="5102513" cy="147411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59" name="Group"/>
          <p:cNvGrpSpPr/>
          <p:nvPr/>
        </p:nvGrpSpPr>
        <p:grpSpPr>
          <a:xfrm>
            <a:off x="9590202" y="4204618"/>
            <a:ext cx="6262125" cy="7303336"/>
            <a:chOff x="0" y="0"/>
            <a:chExt cx="6262123" cy="7303334"/>
          </a:xfrm>
        </p:grpSpPr>
        <p:sp>
          <p:nvSpPr>
            <p:cNvPr id="254" name="Circle"/>
            <p:cNvSpPr/>
            <p:nvPr/>
          </p:nvSpPr>
          <p:spPr>
            <a:xfrm>
              <a:off x="4979651" y="4250042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Equation"/>
                <p:cNvSpPr txBox="1"/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5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blipFill>
                  <a:blip r:embed="rId5"/>
                  <a:stretch>
                    <a:fillRect r="-23188" b="-7121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" name="Line"/>
            <p:cNvSpPr/>
            <p:nvPr/>
          </p:nvSpPr>
          <p:spPr>
            <a:xfrm flipV="1">
              <a:off x="36185" y="4387180"/>
              <a:ext cx="5022516" cy="291615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57" name="Line"/>
            <p:cNvSpPr/>
            <p:nvPr/>
          </p:nvSpPr>
          <p:spPr>
            <a:xfrm>
              <a:off x="44872" y="1479425"/>
              <a:ext cx="5028762" cy="29024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58" name="Line"/>
            <p:cNvSpPr/>
            <p:nvPr/>
          </p:nvSpPr>
          <p:spPr>
            <a:xfrm>
              <a:off x="-1" y="-1"/>
              <a:ext cx="5070744" cy="436743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64" name="Group"/>
          <p:cNvGrpSpPr/>
          <p:nvPr/>
        </p:nvGrpSpPr>
        <p:grpSpPr>
          <a:xfrm>
            <a:off x="9568040" y="6996390"/>
            <a:ext cx="6266866" cy="3089659"/>
            <a:chOff x="0" y="0"/>
            <a:chExt cx="6266864" cy="3089657"/>
          </a:xfrm>
        </p:grpSpPr>
        <p:sp>
          <p:nvSpPr>
            <p:cNvPr id="260" name="Circle"/>
            <p:cNvSpPr/>
            <p:nvPr/>
          </p:nvSpPr>
          <p:spPr>
            <a:xfrm>
              <a:off x="5001814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Equation"/>
                <p:cNvSpPr txBox="1"/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6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blipFill>
                  <a:blip r:embed="rId6"/>
                  <a:stretch>
                    <a:fillRect r="-2835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2" name="Line"/>
            <p:cNvSpPr/>
            <p:nvPr/>
          </p:nvSpPr>
          <p:spPr>
            <a:xfrm>
              <a:off x="0" y="12699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3" name="Line"/>
            <p:cNvSpPr/>
            <p:nvPr/>
          </p:nvSpPr>
          <p:spPr>
            <a:xfrm flipV="1">
              <a:off x="72274" y="173504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70" name="Group"/>
          <p:cNvGrpSpPr/>
          <p:nvPr/>
        </p:nvGrpSpPr>
        <p:grpSpPr>
          <a:xfrm>
            <a:off x="9590202" y="5538119"/>
            <a:ext cx="6229357" cy="3044438"/>
            <a:chOff x="0" y="0"/>
            <a:chExt cx="6229355" cy="3044436"/>
          </a:xfrm>
        </p:grpSpPr>
        <p:sp>
          <p:nvSpPr>
            <p:cNvPr id="265" name="Circle"/>
            <p:cNvSpPr/>
            <p:nvPr/>
          </p:nvSpPr>
          <p:spPr>
            <a:xfrm>
              <a:off x="4979651" y="0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Equation"/>
                <p:cNvSpPr txBox="1"/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6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blipFill>
                  <a:blip r:embed="rId7"/>
                  <a:stretch>
                    <a:fillRect r="-2318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7" name="Line"/>
            <p:cNvSpPr/>
            <p:nvPr/>
          </p:nvSpPr>
          <p:spPr>
            <a:xfrm>
              <a:off x="0" y="10383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8" name="Line"/>
            <p:cNvSpPr/>
            <p:nvPr/>
          </p:nvSpPr>
          <p:spPr>
            <a:xfrm flipV="1">
              <a:off x="46356" y="115492"/>
              <a:ext cx="5097237" cy="146944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9" name="Line"/>
            <p:cNvSpPr/>
            <p:nvPr/>
          </p:nvSpPr>
          <p:spPr>
            <a:xfrm flipV="1">
              <a:off x="92427" y="128283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76" name="Group"/>
          <p:cNvGrpSpPr/>
          <p:nvPr/>
        </p:nvGrpSpPr>
        <p:grpSpPr>
          <a:xfrm>
            <a:off x="9574147" y="4079849"/>
            <a:ext cx="6212229" cy="6035336"/>
            <a:chOff x="0" y="0"/>
            <a:chExt cx="6212228" cy="6035335"/>
          </a:xfrm>
        </p:grpSpPr>
        <p:sp>
          <p:nvSpPr>
            <p:cNvPr id="271" name="Circle"/>
            <p:cNvSpPr/>
            <p:nvPr/>
          </p:nvSpPr>
          <p:spPr>
            <a:xfrm>
              <a:off x="4995707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Equation"/>
                <p:cNvSpPr txBox="1"/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7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blipFill>
                  <a:blip r:embed="rId8"/>
                  <a:stretch>
                    <a:fillRect r="-31250" b="-7272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3" name="Line"/>
            <p:cNvSpPr/>
            <p:nvPr/>
          </p:nvSpPr>
          <p:spPr>
            <a:xfrm>
              <a:off x="55559" y="102489"/>
              <a:ext cx="5039500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74" name="Line"/>
            <p:cNvSpPr/>
            <p:nvPr/>
          </p:nvSpPr>
          <p:spPr>
            <a:xfrm flipV="1">
              <a:off x="-1" y="104528"/>
              <a:ext cx="5128251" cy="293967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75" name="Line"/>
            <p:cNvSpPr/>
            <p:nvPr/>
          </p:nvSpPr>
          <p:spPr>
            <a:xfrm flipV="1">
              <a:off x="16484" y="147212"/>
              <a:ext cx="5140562" cy="588812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77" name="Online 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FF00"/>
                </a:solidFill>
              </a:rPr>
              <a:t>Online</a:t>
            </a:r>
            <a:r>
              <a:rPr dirty="0"/>
              <a:t> Set Cover</a:t>
            </a:r>
          </a:p>
        </p:txBody>
      </p:sp>
      <p:sp>
        <p:nvSpPr>
          <p:cNvPr id="278" name="Circle"/>
          <p:cNvSpPr/>
          <p:nvPr/>
        </p:nvSpPr>
        <p:spPr>
          <a:xfrm>
            <a:off x="9451347" y="553811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9" name="Circle"/>
          <p:cNvSpPr/>
          <p:nvPr/>
        </p:nvSpPr>
        <p:spPr>
          <a:xfrm>
            <a:off x="9451347" y="407984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0" name="Circle"/>
          <p:cNvSpPr/>
          <p:nvPr/>
        </p:nvSpPr>
        <p:spPr>
          <a:xfrm>
            <a:off x="9451347" y="6996390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1" name="Circle"/>
          <p:cNvSpPr/>
          <p:nvPr/>
        </p:nvSpPr>
        <p:spPr>
          <a:xfrm>
            <a:off x="9451347" y="991293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2" name="Circle"/>
          <p:cNvSpPr/>
          <p:nvPr/>
        </p:nvSpPr>
        <p:spPr>
          <a:xfrm>
            <a:off x="9451347" y="8454661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3" name="Circle"/>
          <p:cNvSpPr/>
          <p:nvPr/>
        </p:nvSpPr>
        <p:spPr>
          <a:xfrm>
            <a:off x="9451347" y="1137120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Equation"/>
              <p:cNvSpPr txBox="1"/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blipFill>
                <a:blip r:embed="rId9"/>
                <a:stretch>
                  <a:fillRect r="-28814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Equation"/>
              <p:cNvSpPr txBox="1"/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blipFill>
                <a:blip r:embed="rId10"/>
                <a:stretch>
                  <a:fillRect r="-18462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Equation"/>
              <p:cNvSpPr txBox="1"/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blipFill>
                <a:blip r:embed="rId11"/>
                <a:stretch>
                  <a:fillRect r="-24590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Equation"/>
              <p:cNvSpPr txBox="1"/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blipFill>
                <a:blip r:embed="rId12"/>
                <a:stretch>
                  <a:fillRect r="-20313" b="-7121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Equation"/>
              <p:cNvSpPr txBox="1"/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blipFill>
                <a:blip r:embed="rId13"/>
                <a:stretch>
                  <a:fillRect r="-24194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Equation"/>
              <p:cNvSpPr txBox="1"/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blipFill>
                <a:blip r:embed="rId14"/>
                <a:stretch>
                  <a:fillRect r="-23438" b="-691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0" name="Circle"/>
          <p:cNvSpPr/>
          <p:nvPr/>
        </p:nvSpPr>
        <p:spPr>
          <a:xfrm>
            <a:off x="9403397" y="6891258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1" name="Circle"/>
          <p:cNvSpPr/>
          <p:nvPr/>
        </p:nvSpPr>
        <p:spPr>
          <a:xfrm>
            <a:off x="9387847" y="3961016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2" name="Circle"/>
          <p:cNvSpPr/>
          <p:nvPr/>
        </p:nvSpPr>
        <p:spPr>
          <a:xfrm>
            <a:off x="9403397" y="11261795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elements"/>
              <p:cNvSpPr txBox="1"/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64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/>
              </a:p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 xmlns:m="http://schemas.openxmlformats.org/officeDocument/2006/math">
                    <m:r>
                      <a:rPr sz="63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elements</a:t>
                </a:r>
                <a:endParaRPr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294" name="elemen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blipFill>
                <a:blip r:embed="rId15"/>
                <a:stretch>
                  <a:fillRect r="-11111" b="-291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ts">
                <a:extLst>
                  <a:ext uri="{FF2B5EF4-FFF2-40B4-BE49-F238E27FC236}">
                    <a16:creationId xmlns:a16="http://schemas.microsoft.com/office/drawing/2014/main" id="{40871DD8-E6C3-8B82-1540-53C225EAF176}"/>
                  </a:ext>
                </a:extLst>
              </p:cNvPr>
              <p:cNvSpPr txBox="1"/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50" b="0" i="1" smtClean="0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610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 sets</a:t>
                </a:r>
                <a:endParaRPr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3" name="sets">
                <a:extLst>
                  <a:ext uri="{FF2B5EF4-FFF2-40B4-BE49-F238E27FC236}">
                    <a16:creationId xmlns:a16="http://schemas.microsoft.com/office/drawing/2014/main" id="{40871DD8-E6C3-8B82-1540-53C225EAF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blipFill>
                <a:blip r:embed="rId17"/>
                <a:stretch>
                  <a:fillRect r="-14648" b="-1323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 advAuto="0"/>
      <p:bldP spid="253" grpId="0" animBg="1" advAuto="0"/>
      <p:bldP spid="259" grpId="0" animBg="1" advAuto="0"/>
      <p:bldP spid="264" grpId="0" animBg="1" advAuto="0"/>
      <p:bldP spid="270" grpId="0" animBg="1" advAuto="0"/>
      <p:bldP spid="276" grpId="0" animBg="1" advAuto="0"/>
      <p:bldP spid="290" grpId="0" animBg="1" advAuto="0"/>
      <p:bldP spid="291" grpId="0" animBg="1" advAuto="0"/>
      <p:bldP spid="292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online</a:t>
            </a:r>
            <a:r>
              <a:rPr lang="en-US" dirty="0"/>
              <a:t> set cover: model choices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711F6FB-457D-43BB-A6F5-F23DE7696A87}"/>
                  </a:ext>
                </a:extLst>
              </p:cNvPr>
              <p:cNvSpPr txBox="1"/>
              <p:nvPr/>
            </p:nvSpPr>
            <p:spPr>
              <a:xfrm>
                <a:off x="2181612" y="4414022"/>
                <a:ext cx="11257441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Adversary fixes</a:t>
                </a:r>
                <a:r>
                  <a:rPr kumimoji="0" lang="en-US" sz="40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𝒰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, 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ℱ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and set costs</a:t>
                </a:r>
                <a:r>
                  <a:rPr kumimoji="0" lang="en-US" sz="40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(if applicable)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711F6FB-457D-43BB-A6F5-F23DE7696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612" y="4414022"/>
                <a:ext cx="11257441" cy="718145"/>
              </a:xfrm>
              <a:prstGeom prst="rect">
                <a:avLst/>
              </a:prstGeom>
              <a:blipFill>
                <a:blip r:embed="rId2"/>
                <a:stretch>
                  <a:fillRect l="-2274" t="-14407" r="-1354" b="-34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C682D1-238B-48E7-A241-B5042A95BC5F}"/>
                  </a:ext>
                </a:extLst>
              </p:cNvPr>
              <p:cNvSpPr txBox="1"/>
              <p:nvPr/>
            </p:nvSpPr>
            <p:spPr>
              <a:xfrm>
                <a:off x="2181611" y="6014463"/>
                <a:ext cx="8205580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Algo sees elements of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𝒰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one by one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C682D1-238B-48E7-A241-B5042A95B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611" y="6014463"/>
                <a:ext cx="8205580" cy="718145"/>
              </a:xfrm>
              <a:prstGeom prst="rect">
                <a:avLst/>
              </a:prstGeom>
              <a:blipFill>
                <a:blip r:embed="rId3"/>
                <a:stretch>
                  <a:fillRect l="-3120" t="-14530" r="-2155" b="-358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485DD3-43C2-4579-B12F-03EFD05460FA}"/>
                  </a:ext>
                </a:extLst>
              </p:cNvPr>
              <p:cNvSpPr txBox="1"/>
              <p:nvPr/>
            </p:nvSpPr>
            <p:spPr>
              <a:xfrm>
                <a:off x="3112783" y="7454242"/>
                <a:ext cx="12902699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When element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seen, then</a:t>
                </a:r>
                <a:r>
                  <a:rPr kumimoji="0" lang="en-US" sz="40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find out which sets contain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485DD3-43C2-4579-B12F-03EFD0546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783" y="7454242"/>
                <a:ext cx="12902699" cy="718145"/>
              </a:xfrm>
              <a:prstGeom prst="rect">
                <a:avLst/>
              </a:prstGeom>
              <a:blipFill>
                <a:blip r:embed="rId4"/>
                <a:stretch>
                  <a:fillRect l="-2032" t="-14407" b="-34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ED88BD-F02E-4494-A8B8-828DA481A9BF}"/>
              </a:ext>
            </a:extLst>
          </p:cNvPr>
          <p:cNvCxnSpPr/>
          <p:nvPr/>
        </p:nvCxnSpPr>
        <p:spPr>
          <a:xfrm>
            <a:off x="1640038" y="5504314"/>
            <a:ext cx="18938240" cy="0"/>
          </a:xfrm>
          <a:prstGeom prst="line">
            <a:avLst/>
          </a:prstGeom>
          <a:noFill/>
          <a:ln w="152400" cap="flat">
            <a:solidFill>
              <a:schemeClr val="tx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D049FFF-A650-4F2F-81BA-78171513998A}"/>
                  </a:ext>
                </a:extLst>
              </p:cNvPr>
              <p:cNvSpPr txBox="1"/>
              <p:nvPr/>
            </p:nvSpPr>
            <p:spPr>
              <a:xfrm>
                <a:off x="3112783" y="8682535"/>
                <a:ext cx="1318162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not covered by current set cover, pick set(s) to cover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D049FFF-A650-4F2F-81BA-78171513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783" y="8682535"/>
                <a:ext cx="13181622" cy="718145"/>
              </a:xfrm>
              <a:prstGeom prst="rect">
                <a:avLst/>
              </a:prstGeom>
              <a:blipFill>
                <a:blip r:embed="rId5"/>
                <a:stretch>
                  <a:fillRect l="-1989" t="-13559" b="-3559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9AEACDA-A8CB-4E5E-B7B0-C5AB86320133}"/>
              </a:ext>
            </a:extLst>
          </p:cNvPr>
          <p:cNvSpPr txBox="1"/>
          <p:nvPr/>
        </p:nvSpPr>
        <p:spPr>
          <a:xfrm>
            <a:off x="2128713" y="11793673"/>
            <a:ext cx="1431481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Instance is not “adaptive” to decisions of algorithm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(relevant if randomized algo)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DD9D22-A616-4C13-AECB-0B4DB48A63FC}"/>
              </a:ext>
            </a:extLst>
          </p:cNvPr>
          <p:cNvSpPr txBox="1"/>
          <p:nvPr/>
        </p:nvSpPr>
        <p:spPr>
          <a:xfrm>
            <a:off x="3112783" y="12673227"/>
            <a:ext cx="529311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Called “oblivious adversary”.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EF85B-60F1-4380-B6A8-F64722C60464}"/>
              </a:ext>
            </a:extLst>
          </p:cNvPr>
          <p:cNvSpPr txBox="1"/>
          <p:nvPr/>
        </p:nvSpPr>
        <p:spPr>
          <a:xfrm>
            <a:off x="8391196" y="2988910"/>
            <a:ext cx="504785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Including order of elements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7BA2B3-C2C3-414B-83BD-96EA5447745F}"/>
              </a:ext>
            </a:extLst>
          </p:cNvPr>
          <p:cNvCxnSpPr>
            <a:stCxn id="10" idx="1"/>
          </p:cNvCxnSpPr>
          <p:nvPr/>
        </p:nvCxnSpPr>
        <p:spPr>
          <a:xfrm flipH="1">
            <a:off x="6787038" y="3286428"/>
            <a:ext cx="1604158" cy="1127594"/>
          </a:xfrm>
          <a:prstGeom prst="straightConnector1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26241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" grpId="0"/>
      <p:bldP spid="3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ADD837AD-EAA8-429D-92B2-21444FA3044E}"/>
              </a:ext>
            </a:extLst>
          </p:cNvPr>
          <p:cNvGrpSpPr/>
          <p:nvPr/>
        </p:nvGrpSpPr>
        <p:grpSpPr>
          <a:xfrm>
            <a:off x="9634918" y="4247177"/>
            <a:ext cx="5211009" cy="7162839"/>
            <a:chOff x="9636559" y="2800311"/>
            <a:chExt cx="5211009" cy="7162839"/>
          </a:xfrm>
        </p:grpSpPr>
        <p:sp>
          <p:nvSpPr>
            <p:cNvPr id="63" name="Line">
              <a:extLst>
                <a:ext uri="{FF2B5EF4-FFF2-40B4-BE49-F238E27FC236}">
                  <a16:creationId xmlns:a16="http://schemas.microsoft.com/office/drawing/2014/main" id="{2345CF21-FA47-4D4E-9C0D-78620755B491}"/>
                </a:ext>
              </a:extLst>
            </p:cNvPr>
            <p:cNvSpPr/>
            <p:nvPr/>
          </p:nvSpPr>
          <p:spPr>
            <a:xfrm>
              <a:off x="9670836" y="2800311"/>
              <a:ext cx="4984107" cy="286197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5" name="Circle">
              <a:extLst>
                <a:ext uri="{FF2B5EF4-FFF2-40B4-BE49-F238E27FC236}">
                  <a16:creationId xmlns:a16="http://schemas.microsoft.com/office/drawing/2014/main" id="{24CCAAC7-D450-4ED4-854D-4842CAE8850B}"/>
                </a:ext>
              </a:extLst>
            </p:cNvPr>
            <p:cNvSpPr/>
            <p:nvPr/>
          </p:nvSpPr>
          <p:spPr>
            <a:xfrm>
              <a:off x="14569855" y="5538119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" name="Line">
              <a:extLst>
                <a:ext uri="{FF2B5EF4-FFF2-40B4-BE49-F238E27FC236}">
                  <a16:creationId xmlns:a16="http://schemas.microsoft.com/office/drawing/2014/main" id="{AE17C204-65B7-4A9E-9B8E-4F2A4816D83E}"/>
                </a:ext>
              </a:extLst>
            </p:cNvPr>
            <p:cNvSpPr/>
            <p:nvPr/>
          </p:nvSpPr>
          <p:spPr>
            <a:xfrm flipV="1">
              <a:off x="9636559" y="5657922"/>
              <a:ext cx="5020154" cy="146513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7" name="Line">
              <a:extLst>
                <a:ext uri="{FF2B5EF4-FFF2-40B4-BE49-F238E27FC236}">
                  <a16:creationId xmlns:a16="http://schemas.microsoft.com/office/drawing/2014/main" id="{16001263-7F6F-4400-B3A5-DCF75F039F42}"/>
                </a:ext>
              </a:extLst>
            </p:cNvPr>
            <p:cNvSpPr/>
            <p:nvPr/>
          </p:nvSpPr>
          <p:spPr>
            <a:xfrm flipV="1">
              <a:off x="9682630" y="5684634"/>
              <a:ext cx="4980695" cy="427851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8" name="Line">
              <a:extLst>
                <a:ext uri="{FF2B5EF4-FFF2-40B4-BE49-F238E27FC236}">
                  <a16:creationId xmlns:a16="http://schemas.microsoft.com/office/drawing/2014/main" id="{FE477E9C-514C-4088-BD45-287C65A231B5}"/>
                </a:ext>
              </a:extLst>
            </p:cNvPr>
            <p:cNvSpPr/>
            <p:nvPr/>
          </p:nvSpPr>
          <p:spPr>
            <a:xfrm flipV="1">
              <a:off x="9682628" y="5664321"/>
              <a:ext cx="4972315" cy="29182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Equation"/>
              <p:cNvSpPr txBox="1"/>
              <p:nvPr/>
            </p:nvSpPr>
            <p:spPr>
              <a:xfrm>
                <a:off x="15395778" y="5538119"/>
                <a:ext cx="423782" cy="403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6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778" y="5538119"/>
                <a:ext cx="423782" cy="403683"/>
              </a:xfrm>
              <a:prstGeom prst="rect">
                <a:avLst/>
              </a:prstGeom>
              <a:blipFill>
                <a:blip r:embed="rId3"/>
                <a:stretch>
                  <a:fillRect r="-23188" b="-716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Equation"/>
              <p:cNvSpPr txBox="1"/>
              <p:nvPr/>
            </p:nvSpPr>
            <p:spPr>
              <a:xfrm>
                <a:off x="15395777" y="4079849"/>
                <a:ext cx="390600" cy="403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7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777" y="4079849"/>
                <a:ext cx="390600" cy="403683"/>
              </a:xfrm>
              <a:prstGeom prst="rect">
                <a:avLst/>
              </a:prstGeom>
              <a:blipFill>
                <a:blip r:embed="rId4"/>
                <a:stretch>
                  <a:fillRect r="-31250" b="-742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FD98176-7988-4B82-ACAD-C25E130B8EFB}"/>
              </a:ext>
            </a:extLst>
          </p:cNvPr>
          <p:cNvGrpSpPr/>
          <p:nvPr/>
        </p:nvGrpSpPr>
        <p:grpSpPr>
          <a:xfrm>
            <a:off x="9574146" y="4079849"/>
            <a:ext cx="5273421" cy="7428106"/>
            <a:chOff x="9574146" y="4079849"/>
            <a:chExt cx="5273421" cy="7428106"/>
          </a:xfrm>
        </p:grpSpPr>
        <p:sp>
          <p:nvSpPr>
            <p:cNvPr id="271" name="Circle"/>
            <p:cNvSpPr/>
            <p:nvPr/>
          </p:nvSpPr>
          <p:spPr>
            <a:xfrm>
              <a:off x="14569855" y="407984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B0E9F2A-E0F4-4A6C-88D7-5BAC03B8457C}"/>
                </a:ext>
              </a:extLst>
            </p:cNvPr>
            <p:cNvGrpSpPr/>
            <p:nvPr/>
          </p:nvGrpSpPr>
          <p:grpSpPr>
            <a:xfrm>
              <a:off x="9574146" y="4182338"/>
              <a:ext cx="5157048" cy="7325617"/>
              <a:chOff x="9574146" y="4182338"/>
              <a:chExt cx="5157048" cy="7325617"/>
            </a:xfrm>
          </p:grpSpPr>
          <p:sp>
            <p:nvSpPr>
              <p:cNvPr id="256" name="Line"/>
              <p:cNvSpPr/>
              <p:nvPr/>
            </p:nvSpPr>
            <p:spPr>
              <a:xfrm flipV="1">
                <a:off x="9626386" y="4249432"/>
                <a:ext cx="5036939" cy="7258523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Line"/>
              <p:cNvSpPr/>
              <p:nvPr/>
            </p:nvSpPr>
            <p:spPr>
              <a:xfrm flipV="1">
                <a:off x="9590203" y="4183384"/>
                <a:ext cx="5112196" cy="145856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Line"/>
              <p:cNvSpPr/>
              <p:nvPr/>
            </p:nvSpPr>
            <p:spPr>
              <a:xfrm flipV="1">
                <a:off x="9682629" y="4229100"/>
                <a:ext cx="4994129" cy="4353458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Line"/>
              <p:cNvSpPr/>
              <p:nvPr/>
            </p:nvSpPr>
            <p:spPr>
              <a:xfrm>
                <a:off x="9629706" y="4182338"/>
                <a:ext cx="5039501" cy="1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Line"/>
              <p:cNvSpPr/>
              <p:nvPr/>
            </p:nvSpPr>
            <p:spPr>
              <a:xfrm flipV="1">
                <a:off x="9574146" y="4184377"/>
                <a:ext cx="5128252" cy="2939674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Line"/>
              <p:cNvSpPr/>
              <p:nvPr/>
            </p:nvSpPr>
            <p:spPr>
              <a:xfrm flipV="1">
                <a:off x="9590631" y="4227061"/>
                <a:ext cx="5140563" cy="588812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77" name="Online 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Deterministic Fail</a:t>
            </a:r>
            <a:endParaRPr dirty="0"/>
          </a:p>
        </p:txBody>
      </p:sp>
      <p:sp>
        <p:nvSpPr>
          <p:cNvPr id="278" name="Circle"/>
          <p:cNvSpPr/>
          <p:nvPr/>
        </p:nvSpPr>
        <p:spPr>
          <a:xfrm>
            <a:off x="9451347" y="553811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9" name="Circle"/>
          <p:cNvSpPr/>
          <p:nvPr/>
        </p:nvSpPr>
        <p:spPr>
          <a:xfrm>
            <a:off x="9451347" y="407984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0" name="Circle"/>
          <p:cNvSpPr/>
          <p:nvPr/>
        </p:nvSpPr>
        <p:spPr>
          <a:xfrm>
            <a:off x="9451347" y="6996390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1" name="Circle"/>
          <p:cNvSpPr/>
          <p:nvPr/>
        </p:nvSpPr>
        <p:spPr>
          <a:xfrm>
            <a:off x="9451347" y="991293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2" name="Circle"/>
          <p:cNvSpPr/>
          <p:nvPr/>
        </p:nvSpPr>
        <p:spPr>
          <a:xfrm>
            <a:off x="9451347" y="8454661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3" name="Circle"/>
          <p:cNvSpPr/>
          <p:nvPr/>
        </p:nvSpPr>
        <p:spPr>
          <a:xfrm>
            <a:off x="9451347" y="1137120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Equation"/>
              <p:cNvSpPr txBox="1"/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blipFill>
                <a:blip r:embed="rId8"/>
                <a:stretch>
                  <a:fillRect r="-28814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Equation"/>
              <p:cNvSpPr txBox="1"/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blipFill>
                <a:blip r:embed="rId9"/>
                <a:stretch>
                  <a:fillRect r="-18462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Equation"/>
              <p:cNvSpPr txBox="1"/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blipFill>
                <a:blip r:embed="rId10"/>
                <a:stretch>
                  <a:fillRect r="-24590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Equation"/>
              <p:cNvSpPr txBox="1"/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blipFill>
                <a:blip r:embed="rId11"/>
                <a:stretch>
                  <a:fillRect r="-20313" b="-7121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Equation"/>
              <p:cNvSpPr txBox="1"/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blipFill>
                <a:blip r:embed="rId12"/>
                <a:stretch>
                  <a:fillRect r="-24194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Equation"/>
              <p:cNvSpPr txBox="1"/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blipFill>
                <a:blip r:embed="rId13"/>
                <a:stretch>
                  <a:fillRect r="-23438" b="-691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1" name="Circle"/>
          <p:cNvSpPr/>
          <p:nvPr/>
        </p:nvSpPr>
        <p:spPr>
          <a:xfrm>
            <a:off x="9370959" y="5466590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elements"/>
              <p:cNvSpPr txBox="1"/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64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dirty="0"/>
              </a:p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 xmlns:m="http://schemas.openxmlformats.org/officeDocument/2006/math">
                    <m:r>
                      <a:rPr sz="63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elements</a:t>
                </a:r>
                <a:endParaRPr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294" name="elemen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blipFill>
                <a:blip r:embed="rId15"/>
                <a:stretch>
                  <a:fillRect r="-11111" b="-291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ts">
                <a:extLst>
                  <a:ext uri="{FF2B5EF4-FFF2-40B4-BE49-F238E27FC236}">
                    <a16:creationId xmlns:a16="http://schemas.microsoft.com/office/drawing/2014/main" id="{40871DD8-E6C3-8B82-1540-53C225EAF176}"/>
                  </a:ext>
                </a:extLst>
              </p:cNvPr>
              <p:cNvSpPr txBox="1"/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50" b="0" i="1" smtClean="0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610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 sets</a:t>
                </a:r>
                <a:endParaRPr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3" name="sets">
                <a:extLst>
                  <a:ext uri="{FF2B5EF4-FFF2-40B4-BE49-F238E27FC236}">
                    <a16:creationId xmlns:a16="http://schemas.microsoft.com/office/drawing/2014/main" id="{40871DD8-E6C3-8B82-1540-53C225EAF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blipFill>
                <a:blip r:embed="rId17"/>
                <a:stretch>
                  <a:fillRect r="-14648" b="-1323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75292BB-1FCE-42BA-81FD-048A8F419816}"/>
              </a:ext>
            </a:extLst>
          </p:cNvPr>
          <p:cNvGrpSpPr/>
          <p:nvPr/>
        </p:nvGrpSpPr>
        <p:grpSpPr>
          <a:xfrm>
            <a:off x="9591472" y="4225983"/>
            <a:ext cx="5256096" cy="7284228"/>
            <a:chOff x="9591472" y="4225983"/>
            <a:chExt cx="5256096" cy="7284228"/>
          </a:xfrm>
        </p:grpSpPr>
        <p:sp>
          <p:nvSpPr>
            <p:cNvPr id="247" name="Line"/>
            <p:cNvSpPr/>
            <p:nvPr/>
          </p:nvSpPr>
          <p:spPr>
            <a:xfrm>
              <a:off x="9591472" y="4225983"/>
              <a:ext cx="5063471" cy="143629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48" name="Line"/>
            <p:cNvSpPr/>
            <p:nvPr/>
          </p:nvSpPr>
          <p:spPr>
            <a:xfrm flipV="1">
              <a:off x="9597879" y="5663360"/>
              <a:ext cx="5078879" cy="584685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5" name="Circle"/>
            <p:cNvSpPr/>
            <p:nvPr/>
          </p:nvSpPr>
          <p:spPr>
            <a:xfrm>
              <a:off x="14569855" y="5538119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8" name="Line"/>
            <p:cNvSpPr/>
            <p:nvPr/>
          </p:nvSpPr>
          <p:spPr>
            <a:xfrm flipV="1">
              <a:off x="9636559" y="5657922"/>
              <a:ext cx="5020154" cy="146513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2C8BAF12-B390-4501-8223-D72E6ED85029}"/>
                </a:ext>
              </a:extLst>
            </p:cNvPr>
            <p:cNvSpPr/>
            <p:nvPr/>
          </p:nvSpPr>
          <p:spPr>
            <a:xfrm flipV="1">
              <a:off x="9682630" y="5684634"/>
              <a:ext cx="4980695" cy="427851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8" name="Line">
              <a:extLst>
                <a:ext uri="{FF2B5EF4-FFF2-40B4-BE49-F238E27FC236}">
                  <a16:creationId xmlns:a16="http://schemas.microsoft.com/office/drawing/2014/main" id="{A019D02C-146A-4E8D-9BDD-2D29E75DA3B5}"/>
                </a:ext>
              </a:extLst>
            </p:cNvPr>
            <p:cNvSpPr/>
            <p:nvPr/>
          </p:nvSpPr>
          <p:spPr>
            <a:xfrm flipV="1">
              <a:off x="9682628" y="5664321"/>
              <a:ext cx="4972315" cy="29182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0" name="Circle"/>
          <p:cNvSpPr/>
          <p:nvPr/>
        </p:nvSpPr>
        <p:spPr>
          <a:xfrm>
            <a:off x="9403397" y="6891258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648C775-20BD-40E5-B1DF-79107E0F55E3}"/>
                  </a:ext>
                </a:extLst>
              </p:cNvPr>
              <p:cNvSpPr txBox="1"/>
              <p:nvPr/>
            </p:nvSpPr>
            <p:spPr>
              <a:xfrm>
                <a:off x="15784580" y="12031924"/>
                <a:ext cx="3977820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𝑛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competitive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648C775-20BD-40E5-B1DF-79107E0F5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580" y="12031924"/>
                <a:ext cx="3977820" cy="718145"/>
              </a:xfrm>
              <a:prstGeom prst="rect">
                <a:avLst/>
              </a:prstGeom>
              <a:blipFill>
                <a:blip r:embed="rId18"/>
                <a:stretch>
                  <a:fillRect t="-14407" r="-5819" b="-34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Equation">
                <a:extLst>
                  <a:ext uri="{FF2B5EF4-FFF2-40B4-BE49-F238E27FC236}">
                    <a16:creationId xmlns:a16="http://schemas.microsoft.com/office/drawing/2014/main" id="{B1CE65B9-6489-43A6-B235-C1581FDAF758}"/>
                  </a:ext>
                </a:extLst>
              </p:cNvPr>
              <p:cNvSpPr txBox="1"/>
              <p:nvPr/>
            </p:nvSpPr>
            <p:spPr>
              <a:xfrm>
                <a:off x="15458136" y="6806003"/>
                <a:ext cx="738471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4600" i="1" smtClean="0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sz="4600" b="0" i="1" smtClean="0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9" name="Equation">
                <a:extLst>
                  <a:ext uri="{FF2B5EF4-FFF2-40B4-BE49-F238E27FC236}">
                    <a16:creationId xmlns:a16="http://schemas.microsoft.com/office/drawing/2014/main" id="{B1CE65B9-6489-43A6-B235-C1581FDAF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8136" y="6806003"/>
                <a:ext cx="738471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FCD395D-1B03-4FA6-90E1-C2728802BB27}"/>
                  </a:ext>
                </a:extLst>
              </p:cNvPr>
              <p:cNvSpPr txBox="1"/>
              <p:nvPr/>
            </p:nvSpPr>
            <p:spPr>
              <a:xfrm>
                <a:off x="14459538" y="11052579"/>
                <a:ext cx="4198457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𝑂𝑃𝑇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=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1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FCD395D-1B03-4FA6-90E1-C2728802B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9538" y="11052579"/>
                <a:ext cx="4198457" cy="718145"/>
              </a:xfrm>
              <a:prstGeom prst="rect">
                <a:avLst/>
              </a:prstGeom>
              <a:blipFill>
                <a:blip r:embed="rId20"/>
                <a:stretch>
                  <a:fillRect t="-14407" b="-34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26986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  <p:bldP spid="291" grpId="0" animBg="1" advAuto="0"/>
      <p:bldP spid="290" grpId="0" animBg="1" advAuto="0"/>
      <p:bldP spid="61" grpId="0"/>
      <p:bldP spid="69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Online Algorithms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/>
                  <a:t>Requests arrive over time, must be served immediately/irrevocably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    Goal: (say) </a:t>
                </a:r>
                <a:r>
                  <a:rPr lang="en-US" sz="4800" dirty="0">
                    <a:solidFill>
                      <a:srgbClr val="FFFF00"/>
                    </a:solidFill>
                  </a:rPr>
                  <a:t>minimize</a:t>
                </a:r>
                <a:r>
                  <a:rPr lang="en-US" sz="4800" dirty="0"/>
                  <a:t> cost of the decisions taken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chemeClr val="accent5"/>
                    </a:solidFill>
                  </a:rPr>
                  <a:t>Competitive ratio</a:t>
                </a:r>
                <a:r>
                  <a:rPr lang="en-US" sz="48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4800" dirty="0"/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:     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serve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Want to minimize the competitive ratio.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2"/>
                <a:stretch>
                  <a:fillRect l="-1347" t="-1620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8560A25-ED19-B61A-166F-CB3A28C96FD4}"/>
              </a:ext>
            </a:extLst>
          </p:cNvPr>
          <p:cNvSpPr txBox="1"/>
          <p:nvPr/>
        </p:nvSpPr>
        <p:spPr>
          <a:xfrm>
            <a:off x="17900373" y="13154884"/>
            <a:ext cx="6387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[Graham 66, Sleator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rgbClr val="FFA5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Tarjan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85]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C47590-D7E0-4255-B89E-6226E066EC9F}"/>
              </a:ext>
            </a:extLst>
          </p:cNvPr>
          <p:cNvCxnSpPr>
            <a:cxnSpLocks/>
          </p:cNvCxnSpPr>
          <p:nvPr/>
        </p:nvCxnSpPr>
        <p:spPr>
          <a:xfrm flipV="1">
            <a:off x="3332480" y="9885680"/>
            <a:ext cx="1686560" cy="448066"/>
          </a:xfrm>
          <a:prstGeom prst="straightConnector1">
            <a:avLst/>
          </a:prstGeom>
          <a:noFill/>
          <a:ln w="762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42BDBE-4298-47BD-95AC-D2840172E421}"/>
              </a:ext>
            </a:extLst>
          </p:cNvPr>
          <p:cNvSpPr txBox="1"/>
          <p:nvPr/>
        </p:nvSpPr>
        <p:spPr>
          <a:xfrm>
            <a:off x="1358689" y="10109713"/>
            <a:ext cx="191558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worst case!</a:t>
            </a:r>
          </a:p>
        </p:txBody>
      </p:sp>
    </p:spTree>
    <p:extLst>
      <p:ext uri="{BB962C8B-B14F-4D97-AF65-F5344CB8AC3E}">
        <p14:creationId xmlns:p14="http://schemas.microsoft.com/office/powerpoint/2010/main" val="2565486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ADD837AD-EAA8-429D-92B2-21444FA3044E}"/>
              </a:ext>
            </a:extLst>
          </p:cNvPr>
          <p:cNvGrpSpPr/>
          <p:nvPr/>
        </p:nvGrpSpPr>
        <p:grpSpPr>
          <a:xfrm>
            <a:off x="9634918" y="4247177"/>
            <a:ext cx="5211009" cy="7162839"/>
            <a:chOff x="9636559" y="2800311"/>
            <a:chExt cx="5211009" cy="7162839"/>
          </a:xfrm>
        </p:grpSpPr>
        <p:sp>
          <p:nvSpPr>
            <p:cNvPr id="63" name="Line">
              <a:extLst>
                <a:ext uri="{FF2B5EF4-FFF2-40B4-BE49-F238E27FC236}">
                  <a16:creationId xmlns:a16="http://schemas.microsoft.com/office/drawing/2014/main" id="{2345CF21-FA47-4D4E-9C0D-78620755B491}"/>
                </a:ext>
              </a:extLst>
            </p:cNvPr>
            <p:cNvSpPr/>
            <p:nvPr/>
          </p:nvSpPr>
          <p:spPr>
            <a:xfrm>
              <a:off x="9670836" y="2800311"/>
              <a:ext cx="4984107" cy="286197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5" name="Circle">
              <a:extLst>
                <a:ext uri="{FF2B5EF4-FFF2-40B4-BE49-F238E27FC236}">
                  <a16:creationId xmlns:a16="http://schemas.microsoft.com/office/drawing/2014/main" id="{24CCAAC7-D450-4ED4-854D-4842CAE8850B}"/>
                </a:ext>
              </a:extLst>
            </p:cNvPr>
            <p:cNvSpPr/>
            <p:nvPr/>
          </p:nvSpPr>
          <p:spPr>
            <a:xfrm>
              <a:off x="14569855" y="5538119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" name="Line">
              <a:extLst>
                <a:ext uri="{FF2B5EF4-FFF2-40B4-BE49-F238E27FC236}">
                  <a16:creationId xmlns:a16="http://schemas.microsoft.com/office/drawing/2014/main" id="{AE17C204-65B7-4A9E-9B8E-4F2A4816D83E}"/>
                </a:ext>
              </a:extLst>
            </p:cNvPr>
            <p:cNvSpPr/>
            <p:nvPr/>
          </p:nvSpPr>
          <p:spPr>
            <a:xfrm flipV="1">
              <a:off x="9636559" y="5657922"/>
              <a:ext cx="5020154" cy="146513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7" name="Line">
              <a:extLst>
                <a:ext uri="{FF2B5EF4-FFF2-40B4-BE49-F238E27FC236}">
                  <a16:creationId xmlns:a16="http://schemas.microsoft.com/office/drawing/2014/main" id="{16001263-7F6F-4400-B3A5-DCF75F039F42}"/>
                </a:ext>
              </a:extLst>
            </p:cNvPr>
            <p:cNvSpPr/>
            <p:nvPr/>
          </p:nvSpPr>
          <p:spPr>
            <a:xfrm flipV="1">
              <a:off x="9682630" y="5684634"/>
              <a:ext cx="4980695" cy="427851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8" name="Line">
              <a:extLst>
                <a:ext uri="{FF2B5EF4-FFF2-40B4-BE49-F238E27FC236}">
                  <a16:creationId xmlns:a16="http://schemas.microsoft.com/office/drawing/2014/main" id="{FE477E9C-514C-4088-BD45-287C65A231B5}"/>
                </a:ext>
              </a:extLst>
            </p:cNvPr>
            <p:cNvSpPr/>
            <p:nvPr/>
          </p:nvSpPr>
          <p:spPr>
            <a:xfrm flipV="1">
              <a:off x="9682628" y="5664321"/>
              <a:ext cx="4972315" cy="29182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Equation"/>
              <p:cNvSpPr txBox="1"/>
              <p:nvPr/>
            </p:nvSpPr>
            <p:spPr>
              <a:xfrm>
                <a:off x="15395778" y="5538119"/>
                <a:ext cx="423782" cy="403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6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778" y="5538119"/>
                <a:ext cx="423782" cy="403683"/>
              </a:xfrm>
              <a:prstGeom prst="rect">
                <a:avLst/>
              </a:prstGeom>
              <a:blipFill>
                <a:blip r:embed="rId3"/>
                <a:stretch>
                  <a:fillRect r="-23188" b="-716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Equation"/>
              <p:cNvSpPr txBox="1"/>
              <p:nvPr/>
            </p:nvSpPr>
            <p:spPr>
              <a:xfrm>
                <a:off x="15395777" y="4079849"/>
                <a:ext cx="390600" cy="403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7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777" y="4079849"/>
                <a:ext cx="390600" cy="403683"/>
              </a:xfrm>
              <a:prstGeom prst="rect">
                <a:avLst/>
              </a:prstGeom>
              <a:blipFill>
                <a:blip r:embed="rId4"/>
                <a:stretch>
                  <a:fillRect r="-31250" b="-742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FD98176-7988-4B82-ACAD-C25E130B8EFB}"/>
              </a:ext>
            </a:extLst>
          </p:cNvPr>
          <p:cNvGrpSpPr/>
          <p:nvPr/>
        </p:nvGrpSpPr>
        <p:grpSpPr>
          <a:xfrm>
            <a:off x="9574146" y="4079849"/>
            <a:ext cx="5273421" cy="7428106"/>
            <a:chOff x="9574146" y="4079849"/>
            <a:chExt cx="5273421" cy="7428106"/>
          </a:xfrm>
        </p:grpSpPr>
        <p:sp>
          <p:nvSpPr>
            <p:cNvPr id="271" name="Circle"/>
            <p:cNvSpPr/>
            <p:nvPr/>
          </p:nvSpPr>
          <p:spPr>
            <a:xfrm>
              <a:off x="14569855" y="407984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B0E9F2A-E0F4-4A6C-88D7-5BAC03B8457C}"/>
                </a:ext>
              </a:extLst>
            </p:cNvPr>
            <p:cNvGrpSpPr/>
            <p:nvPr/>
          </p:nvGrpSpPr>
          <p:grpSpPr>
            <a:xfrm>
              <a:off x="9574146" y="4182338"/>
              <a:ext cx="5157048" cy="7325617"/>
              <a:chOff x="9574146" y="4182338"/>
              <a:chExt cx="5157048" cy="7325617"/>
            </a:xfrm>
          </p:grpSpPr>
          <p:sp>
            <p:nvSpPr>
              <p:cNvPr id="256" name="Line"/>
              <p:cNvSpPr/>
              <p:nvPr/>
            </p:nvSpPr>
            <p:spPr>
              <a:xfrm flipV="1">
                <a:off x="9626386" y="4249432"/>
                <a:ext cx="5036939" cy="7258523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Line"/>
              <p:cNvSpPr/>
              <p:nvPr/>
            </p:nvSpPr>
            <p:spPr>
              <a:xfrm flipV="1">
                <a:off x="9590203" y="4183384"/>
                <a:ext cx="5112196" cy="145856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Line"/>
              <p:cNvSpPr/>
              <p:nvPr/>
            </p:nvSpPr>
            <p:spPr>
              <a:xfrm flipV="1">
                <a:off x="9682629" y="4229100"/>
                <a:ext cx="4994129" cy="4353458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Line"/>
              <p:cNvSpPr/>
              <p:nvPr/>
            </p:nvSpPr>
            <p:spPr>
              <a:xfrm>
                <a:off x="9629706" y="4182338"/>
                <a:ext cx="5039501" cy="1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Line"/>
              <p:cNvSpPr/>
              <p:nvPr/>
            </p:nvSpPr>
            <p:spPr>
              <a:xfrm flipV="1">
                <a:off x="9574146" y="4184377"/>
                <a:ext cx="5128252" cy="2939674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Line"/>
              <p:cNvSpPr/>
              <p:nvPr/>
            </p:nvSpPr>
            <p:spPr>
              <a:xfrm flipV="1">
                <a:off x="9590631" y="4227061"/>
                <a:ext cx="5140563" cy="588812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77" name="Online 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Randomization: A New Hope</a:t>
            </a:r>
            <a:endParaRPr dirty="0"/>
          </a:p>
        </p:txBody>
      </p:sp>
      <p:sp>
        <p:nvSpPr>
          <p:cNvPr id="278" name="Circle"/>
          <p:cNvSpPr/>
          <p:nvPr/>
        </p:nvSpPr>
        <p:spPr>
          <a:xfrm>
            <a:off x="9451347" y="553811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9" name="Circle"/>
          <p:cNvSpPr/>
          <p:nvPr/>
        </p:nvSpPr>
        <p:spPr>
          <a:xfrm>
            <a:off x="9451347" y="407984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0" name="Circle"/>
          <p:cNvSpPr/>
          <p:nvPr/>
        </p:nvSpPr>
        <p:spPr>
          <a:xfrm>
            <a:off x="9451347" y="6996390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1" name="Circle"/>
          <p:cNvSpPr/>
          <p:nvPr/>
        </p:nvSpPr>
        <p:spPr>
          <a:xfrm>
            <a:off x="9451347" y="991293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2" name="Circle"/>
          <p:cNvSpPr/>
          <p:nvPr/>
        </p:nvSpPr>
        <p:spPr>
          <a:xfrm>
            <a:off x="9451347" y="8454661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3" name="Circle"/>
          <p:cNvSpPr/>
          <p:nvPr/>
        </p:nvSpPr>
        <p:spPr>
          <a:xfrm>
            <a:off x="9451347" y="1137120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Equation"/>
              <p:cNvSpPr txBox="1"/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blipFill>
                <a:blip r:embed="rId8"/>
                <a:stretch>
                  <a:fillRect r="-28814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Equation"/>
              <p:cNvSpPr txBox="1"/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blipFill>
                <a:blip r:embed="rId9"/>
                <a:stretch>
                  <a:fillRect r="-18462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Equation"/>
              <p:cNvSpPr txBox="1"/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blipFill>
                <a:blip r:embed="rId10"/>
                <a:stretch>
                  <a:fillRect r="-24590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Equation"/>
              <p:cNvSpPr txBox="1"/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blipFill>
                <a:blip r:embed="rId11"/>
                <a:stretch>
                  <a:fillRect r="-20313" b="-7121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Equation"/>
              <p:cNvSpPr txBox="1"/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blipFill>
                <a:blip r:embed="rId12"/>
                <a:stretch>
                  <a:fillRect r="-24194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Equation"/>
              <p:cNvSpPr txBox="1"/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blipFill>
                <a:blip r:embed="rId13"/>
                <a:stretch>
                  <a:fillRect r="-23438" b="-691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1" name="Circle"/>
          <p:cNvSpPr/>
          <p:nvPr/>
        </p:nvSpPr>
        <p:spPr>
          <a:xfrm>
            <a:off x="9356339" y="8329677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elements"/>
              <p:cNvSpPr txBox="1"/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64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dirty="0"/>
              </a:p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 xmlns:m="http://schemas.openxmlformats.org/officeDocument/2006/math">
                    <m:r>
                      <a:rPr sz="63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elements</a:t>
                </a:r>
                <a:endParaRPr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294" name="elemen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blipFill>
                <a:blip r:embed="rId15"/>
                <a:stretch>
                  <a:fillRect r="-11111" b="-291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ts">
                <a:extLst>
                  <a:ext uri="{FF2B5EF4-FFF2-40B4-BE49-F238E27FC236}">
                    <a16:creationId xmlns:a16="http://schemas.microsoft.com/office/drawing/2014/main" id="{40871DD8-E6C3-8B82-1540-53C225EAF176}"/>
                  </a:ext>
                </a:extLst>
              </p:cNvPr>
              <p:cNvSpPr txBox="1"/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50" b="0" i="1" smtClean="0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610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 sets</a:t>
                </a:r>
                <a:endParaRPr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3" name="sets">
                <a:extLst>
                  <a:ext uri="{FF2B5EF4-FFF2-40B4-BE49-F238E27FC236}">
                    <a16:creationId xmlns:a16="http://schemas.microsoft.com/office/drawing/2014/main" id="{40871DD8-E6C3-8B82-1540-53C225EAF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blipFill>
                <a:blip r:embed="rId17"/>
                <a:stretch>
                  <a:fillRect r="-14648" b="-1323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75292BB-1FCE-42BA-81FD-048A8F419816}"/>
              </a:ext>
            </a:extLst>
          </p:cNvPr>
          <p:cNvGrpSpPr/>
          <p:nvPr/>
        </p:nvGrpSpPr>
        <p:grpSpPr>
          <a:xfrm>
            <a:off x="9591472" y="4225983"/>
            <a:ext cx="5256096" cy="7284228"/>
            <a:chOff x="9591472" y="4225983"/>
            <a:chExt cx="5256096" cy="7284228"/>
          </a:xfrm>
        </p:grpSpPr>
        <p:sp>
          <p:nvSpPr>
            <p:cNvPr id="247" name="Line"/>
            <p:cNvSpPr/>
            <p:nvPr/>
          </p:nvSpPr>
          <p:spPr>
            <a:xfrm>
              <a:off x="9591472" y="4225983"/>
              <a:ext cx="5063471" cy="143629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48" name="Line"/>
            <p:cNvSpPr/>
            <p:nvPr/>
          </p:nvSpPr>
          <p:spPr>
            <a:xfrm flipV="1">
              <a:off x="9597879" y="5663360"/>
              <a:ext cx="5078879" cy="584685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5" name="Circle"/>
            <p:cNvSpPr/>
            <p:nvPr/>
          </p:nvSpPr>
          <p:spPr>
            <a:xfrm>
              <a:off x="14569855" y="5538119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8" name="Line"/>
            <p:cNvSpPr/>
            <p:nvPr/>
          </p:nvSpPr>
          <p:spPr>
            <a:xfrm flipV="1">
              <a:off x="9636559" y="5657922"/>
              <a:ext cx="5020154" cy="146513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2C8BAF12-B390-4501-8223-D72E6ED85029}"/>
                </a:ext>
              </a:extLst>
            </p:cNvPr>
            <p:cNvSpPr/>
            <p:nvPr/>
          </p:nvSpPr>
          <p:spPr>
            <a:xfrm flipV="1">
              <a:off x="9682630" y="5684634"/>
              <a:ext cx="4980695" cy="427851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8" name="Line">
              <a:extLst>
                <a:ext uri="{FF2B5EF4-FFF2-40B4-BE49-F238E27FC236}">
                  <a16:creationId xmlns:a16="http://schemas.microsoft.com/office/drawing/2014/main" id="{A019D02C-146A-4E8D-9BDD-2D29E75DA3B5}"/>
                </a:ext>
              </a:extLst>
            </p:cNvPr>
            <p:cNvSpPr/>
            <p:nvPr/>
          </p:nvSpPr>
          <p:spPr>
            <a:xfrm flipV="1">
              <a:off x="9682628" y="5664321"/>
              <a:ext cx="4972315" cy="29182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Equation">
                <a:extLst>
                  <a:ext uri="{FF2B5EF4-FFF2-40B4-BE49-F238E27FC236}">
                    <a16:creationId xmlns:a16="http://schemas.microsoft.com/office/drawing/2014/main" id="{B1CE65B9-6489-43A6-B235-C1581FDAF758}"/>
                  </a:ext>
                </a:extLst>
              </p:cNvPr>
              <p:cNvSpPr txBox="1"/>
              <p:nvPr/>
            </p:nvSpPr>
            <p:spPr>
              <a:xfrm>
                <a:off x="15458136" y="6806003"/>
                <a:ext cx="738471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4600" i="1" smtClean="0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sz="4600" b="0" i="1" smtClean="0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9" name="Equation">
                <a:extLst>
                  <a:ext uri="{FF2B5EF4-FFF2-40B4-BE49-F238E27FC236}">
                    <a16:creationId xmlns:a16="http://schemas.microsoft.com/office/drawing/2014/main" id="{B1CE65B9-6489-43A6-B235-C1581FDAF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8136" y="6806003"/>
                <a:ext cx="738471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BF1362FB-A854-4C42-900E-E1A5A882643A}"/>
              </a:ext>
            </a:extLst>
          </p:cNvPr>
          <p:cNvSpPr txBox="1"/>
          <p:nvPr/>
        </p:nvSpPr>
        <p:spPr>
          <a:xfrm>
            <a:off x="13166470" y="12031924"/>
            <a:ext cx="921406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Lato Regular"/>
              </a:rPr>
              <a:t>What’s a good strategy for randomizing?</a:t>
            </a:r>
          </a:p>
        </p:txBody>
      </p:sp>
    </p:spTree>
    <p:extLst>
      <p:ext uri="{BB962C8B-B14F-4D97-AF65-F5344CB8AC3E}">
        <p14:creationId xmlns:p14="http://schemas.microsoft.com/office/powerpoint/2010/main" val="327464572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  <p:bldP spid="291" grpId="0" animBg="1" advAuto="0"/>
      <p:bldP spid="69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ADD837AD-EAA8-429D-92B2-21444FA3044E}"/>
              </a:ext>
            </a:extLst>
          </p:cNvPr>
          <p:cNvGrpSpPr/>
          <p:nvPr/>
        </p:nvGrpSpPr>
        <p:grpSpPr>
          <a:xfrm>
            <a:off x="9634918" y="4247177"/>
            <a:ext cx="5211009" cy="7162839"/>
            <a:chOff x="9636559" y="2800311"/>
            <a:chExt cx="5211009" cy="7162839"/>
          </a:xfrm>
        </p:grpSpPr>
        <p:sp>
          <p:nvSpPr>
            <p:cNvPr id="63" name="Line">
              <a:extLst>
                <a:ext uri="{FF2B5EF4-FFF2-40B4-BE49-F238E27FC236}">
                  <a16:creationId xmlns:a16="http://schemas.microsoft.com/office/drawing/2014/main" id="{2345CF21-FA47-4D4E-9C0D-78620755B491}"/>
                </a:ext>
              </a:extLst>
            </p:cNvPr>
            <p:cNvSpPr/>
            <p:nvPr/>
          </p:nvSpPr>
          <p:spPr>
            <a:xfrm>
              <a:off x="9670836" y="2800311"/>
              <a:ext cx="4984107" cy="286197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5" name="Circle">
              <a:extLst>
                <a:ext uri="{FF2B5EF4-FFF2-40B4-BE49-F238E27FC236}">
                  <a16:creationId xmlns:a16="http://schemas.microsoft.com/office/drawing/2014/main" id="{24CCAAC7-D450-4ED4-854D-4842CAE8850B}"/>
                </a:ext>
              </a:extLst>
            </p:cNvPr>
            <p:cNvSpPr/>
            <p:nvPr/>
          </p:nvSpPr>
          <p:spPr>
            <a:xfrm>
              <a:off x="14569855" y="5538119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" name="Line">
              <a:extLst>
                <a:ext uri="{FF2B5EF4-FFF2-40B4-BE49-F238E27FC236}">
                  <a16:creationId xmlns:a16="http://schemas.microsoft.com/office/drawing/2014/main" id="{AE17C204-65B7-4A9E-9B8E-4F2A4816D83E}"/>
                </a:ext>
              </a:extLst>
            </p:cNvPr>
            <p:cNvSpPr/>
            <p:nvPr/>
          </p:nvSpPr>
          <p:spPr>
            <a:xfrm flipV="1">
              <a:off x="9636559" y="5657922"/>
              <a:ext cx="5020154" cy="146513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7" name="Line">
              <a:extLst>
                <a:ext uri="{FF2B5EF4-FFF2-40B4-BE49-F238E27FC236}">
                  <a16:creationId xmlns:a16="http://schemas.microsoft.com/office/drawing/2014/main" id="{16001263-7F6F-4400-B3A5-DCF75F039F42}"/>
                </a:ext>
              </a:extLst>
            </p:cNvPr>
            <p:cNvSpPr/>
            <p:nvPr/>
          </p:nvSpPr>
          <p:spPr>
            <a:xfrm flipV="1">
              <a:off x="9682630" y="5684634"/>
              <a:ext cx="4980695" cy="427851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8" name="Line">
              <a:extLst>
                <a:ext uri="{FF2B5EF4-FFF2-40B4-BE49-F238E27FC236}">
                  <a16:creationId xmlns:a16="http://schemas.microsoft.com/office/drawing/2014/main" id="{FE477E9C-514C-4088-BD45-287C65A231B5}"/>
                </a:ext>
              </a:extLst>
            </p:cNvPr>
            <p:cNvSpPr/>
            <p:nvPr/>
          </p:nvSpPr>
          <p:spPr>
            <a:xfrm flipV="1">
              <a:off x="9682628" y="5664321"/>
              <a:ext cx="4972315" cy="29182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Equation"/>
              <p:cNvSpPr txBox="1"/>
              <p:nvPr/>
            </p:nvSpPr>
            <p:spPr>
              <a:xfrm>
                <a:off x="15395778" y="5538119"/>
                <a:ext cx="423782" cy="403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6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778" y="5538119"/>
                <a:ext cx="423782" cy="403683"/>
              </a:xfrm>
              <a:prstGeom prst="rect">
                <a:avLst/>
              </a:prstGeom>
              <a:blipFill>
                <a:blip r:embed="rId3"/>
                <a:stretch>
                  <a:fillRect r="-23188" b="-716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Equation"/>
              <p:cNvSpPr txBox="1"/>
              <p:nvPr/>
            </p:nvSpPr>
            <p:spPr>
              <a:xfrm>
                <a:off x="15395777" y="4079849"/>
                <a:ext cx="390600" cy="403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7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777" y="4079849"/>
                <a:ext cx="390600" cy="403683"/>
              </a:xfrm>
              <a:prstGeom prst="rect">
                <a:avLst/>
              </a:prstGeom>
              <a:blipFill>
                <a:blip r:embed="rId4"/>
                <a:stretch>
                  <a:fillRect r="-31250" b="-742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FD98176-7988-4B82-ACAD-C25E130B8EFB}"/>
              </a:ext>
            </a:extLst>
          </p:cNvPr>
          <p:cNvGrpSpPr/>
          <p:nvPr/>
        </p:nvGrpSpPr>
        <p:grpSpPr>
          <a:xfrm>
            <a:off x="9574146" y="4079849"/>
            <a:ext cx="5273421" cy="7428106"/>
            <a:chOff x="9574146" y="4079849"/>
            <a:chExt cx="5273421" cy="7428106"/>
          </a:xfrm>
        </p:grpSpPr>
        <p:sp>
          <p:nvSpPr>
            <p:cNvPr id="271" name="Circle"/>
            <p:cNvSpPr/>
            <p:nvPr/>
          </p:nvSpPr>
          <p:spPr>
            <a:xfrm>
              <a:off x="14569855" y="407984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B0E9F2A-E0F4-4A6C-88D7-5BAC03B8457C}"/>
                </a:ext>
              </a:extLst>
            </p:cNvPr>
            <p:cNvGrpSpPr/>
            <p:nvPr/>
          </p:nvGrpSpPr>
          <p:grpSpPr>
            <a:xfrm>
              <a:off x="9574146" y="4182338"/>
              <a:ext cx="5157048" cy="7325617"/>
              <a:chOff x="9574146" y="4182338"/>
              <a:chExt cx="5157048" cy="7325617"/>
            </a:xfrm>
          </p:grpSpPr>
          <p:sp>
            <p:nvSpPr>
              <p:cNvPr id="256" name="Line"/>
              <p:cNvSpPr/>
              <p:nvPr/>
            </p:nvSpPr>
            <p:spPr>
              <a:xfrm flipV="1">
                <a:off x="9626386" y="4249432"/>
                <a:ext cx="5036939" cy="7258523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Line"/>
              <p:cNvSpPr/>
              <p:nvPr/>
            </p:nvSpPr>
            <p:spPr>
              <a:xfrm flipV="1">
                <a:off x="9590203" y="4183384"/>
                <a:ext cx="5112196" cy="145856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Line"/>
              <p:cNvSpPr/>
              <p:nvPr/>
            </p:nvSpPr>
            <p:spPr>
              <a:xfrm flipV="1">
                <a:off x="9682629" y="4229100"/>
                <a:ext cx="4994129" cy="4353458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Line"/>
              <p:cNvSpPr/>
              <p:nvPr/>
            </p:nvSpPr>
            <p:spPr>
              <a:xfrm>
                <a:off x="9629706" y="4182338"/>
                <a:ext cx="5039501" cy="1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Line"/>
              <p:cNvSpPr/>
              <p:nvPr/>
            </p:nvSpPr>
            <p:spPr>
              <a:xfrm flipV="1">
                <a:off x="9574146" y="4184377"/>
                <a:ext cx="5128252" cy="2939674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Line"/>
              <p:cNvSpPr/>
              <p:nvPr/>
            </p:nvSpPr>
            <p:spPr>
              <a:xfrm flipV="1">
                <a:off x="9590631" y="4227061"/>
                <a:ext cx="5140563" cy="588812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77" name="Online 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Uniform Sampling (for unit costs)</a:t>
            </a:r>
            <a:endParaRPr dirty="0"/>
          </a:p>
        </p:txBody>
      </p:sp>
      <p:sp>
        <p:nvSpPr>
          <p:cNvPr id="278" name="Circle"/>
          <p:cNvSpPr/>
          <p:nvPr/>
        </p:nvSpPr>
        <p:spPr>
          <a:xfrm>
            <a:off x="9451347" y="553811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9" name="Circle"/>
          <p:cNvSpPr/>
          <p:nvPr/>
        </p:nvSpPr>
        <p:spPr>
          <a:xfrm>
            <a:off x="9451347" y="407984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0" name="Circle"/>
          <p:cNvSpPr/>
          <p:nvPr/>
        </p:nvSpPr>
        <p:spPr>
          <a:xfrm>
            <a:off x="9451347" y="6996390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1" name="Circle"/>
          <p:cNvSpPr/>
          <p:nvPr/>
        </p:nvSpPr>
        <p:spPr>
          <a:xfrm>
            <a:off x="9451347" y="991293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2" name="Circle"/>
          <p:cNvSpPr/>
          <p:nvPr/>
        </p:nvSpPr>
        <p:spPr>
          <a:xfrm>
            <a:off x="9451347" y="8454661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3" name="Circle"/>
          <p:cNvSpPr/>
          <p:nvPr/>
        </p:nvSpPr>
        <p:spPr>
          <a:xfrm>
            <a:off x="9451347" y="1137120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Equation"/>
              <p:cNvSpPr txBox="1"/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blipFill>
                <a:blip r:embed="rId8"/>
                <a:stretch>
                  <a:fillRect r="-28814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Equation"/>
              <p:cNvSpPr txBox="1"/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blipFill>
                <a:blip r:embed="rId9"/>
                <a:stretch>
                  <a:fillRect r="-18462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Equation"/>
              <p:cNvSpPr txBox="1"/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blipFill>
                <a:blip r:embed="rId10"/>
                <a:stretch>
                  <a:fillRect r="-24590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Equation"/>
              <p:cNvSpPr txBox="1"/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blipFill>
                <a:blip r:embed="rId11"/>
                <a:stretch>
                  <a:fillRect r="-20313" b="-7121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Equation"/>
              <p:cNvSpPr txBox="1"/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blipFill>
                <a:blip r:embed="rId12"/>
                <a:stretch>
                  <a:fillRect r="-24194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Equation"/>
              <p:cNvSpPr txBox="1"/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blipFill>
                <a:blip r:embed="rId13"/>
                <a:stretch>
                  <a:fillRect r="-23438" b="-691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1" name="Circle"/>
          <p:cNvSpPr/>
          <p:nvPr/>
        </p:nvSpPr>
        <p:spPr>
          <a:xfrm>
            <a:off x="9356339" y="8329677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5292BB-1FCE-42BA-81FD-048A8F419816}"/>
              </a:ext>
            </a:extLst>
          </p:cNvPr>
          <p:cNvGrpSpPr/>
          <p:nvPr/>
        </p:nvGrpSpPr>
        <p:grpSpPr>
          <a:xfrm>
            <a:off x="9591472" y="4225983"/>
            <a:ext cx="5256096" cy="7284228"/>
            <a:chOff x="9591472" y="4225983"/>
            <a:chExt cx="5256096" cy="7284228"/>
          </a:xfrm>
        </p:grpSpPr>
        <p:sp>
          <p:nvSpPr>
            <p:cNvPr id="247" name="Line"/>
            <p:cNvSpPr/>
            <p:nvPr/>
          </p:nvSpPr>
          <p:spPr>
            <a:xfrm>
              <a:off x="9591472" y="4225983"/>
              <a:ext cx="5063471" cy="143629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48" name="Line"/>
            <p:cNvSpPr/>
            <p:nvPr/>
          </p:nvSpPr>
          <p:spPr>
            <a:xfrm flipV="1">
              <a:off x="9597879" y="5663360"/>
              <a:ext cx="5078879" cy="584685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5" name="Circle"/>
            <p:cNvSpPr/>
            <p:nvPr/>
          </p:nvSpPr>
          <p:spPr>
            <a:xfrm>
              <a:off x="14569855" y="5538119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8" name="Line"/>
            <p:cNvSpPr/>
            <p:nvPr/>
          </p:nvSpPr>
          <p:spPr>
            <a:xfrm flipV="1">
              <a:off x="9636559" y="5657922"/>
              <a:ext cx="5020154" cy="146513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2C8BAF12-B390-4501-8223-D72E6ED85029}"/>
                </a:ext>
              </a:extLst>
            </p:cNvPr>
            <p:cNvSpPr/>
            <p:nvPr/>
          </p:nvSpPr>
          <p:spPr>
            <a:xfrm flipV="1">
              <a:off x="9682630" y="5684634"/>
              <a:ext cx="4980695" cy="427851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8" name="Line">
              <a:extLst>
                <a:ext uri="{FF2B5EF4-FFF2-40B4-BE49-F238E27FC236}">
                  <a16:creationId xmlns:a16="http://schemas.microsoft.com/office/drawing/2014/main" id="{A019D02C-146A-4E8D-9BDD-2D29E75DA3B5}"/>
                </a:ext>
              </a:extLst>
            </p:cNvPr>
            <p:cNvSpPr/>
            <p:nvPr/>
          </p:nvSpPr>
          <p:spPr>
            <a:xfrm flipV="1">
              <a:off x="9682628" y="5664321"/>
              <a:ext cx="4972315" cy="29182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Equation">
                <a:extLst>
                  <a:ext uri="{FF2B5EF4-FFF2-40B4-BE49-F238E27FC236}">
                    <a16:creationId xmlns:a16="http://schemas.microsoft.com/office/drawing/2014/main" id="{B1CE65B9-6489-43A6-B235-C1581FDAF758}"/>
                  </a:ext>
                </a:extLst>
              </p:cNvPr>
              <p:cNvSpPr txBox="1"/>
              <p:nvPr/>
            </p:nvSpPr>
            <p:spPr>
              <a:xfrm>
                <a:off x="15458136" y="6806003"/>
                <a:ext cx="738471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4600" i="1" smtClean="0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sz="4600" b="0" i="1" smtClean="0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9" name="Equation">
                <a:extLst>
                  <a:ext uri="{FF2B5EF4-FFF2-40B4-BE49-F238E27FC236}">
                    <a16:creationId xmlns:a16="http://schemas.microsoft.com/office/drawing/2014/main" id="{B1CE65B9-6489-43A6-B235-C1581FDAF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8136" y="6806003"/>
                <a:ext cx="738471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F1362FB-A854-4C42-900E-E1A5A882643A}"/>
                  </a:ext>
                </a:extLst>
              </p:cNvPr>
              <p:cNvSpPr txBox="1"/>
              <p:nvPr/>
            </p:nvSpPr>
            <p:spPr>
              <a:xfrm>
                <a:off x="13954914" y="9842843"/>
                <a:ext cx="3662926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If</a:t>
                </a:r>
                <a:r>
                  <a:rPr kumimoji="0" lang="en-US" sz="40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not covered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F1362FB-A854-4C42-900E-E1A5A8826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4914" y="9842843"/>
                <a:ext cx="3662926" cy="718145"/>
              </a:xfrm>
              <a:prstGeom prst="rect">
                <a:avLst/>
              </a:prstGeom>
              <a:blipFill>
                <a:blip r:embed="rId15"/>
                <a:stretch>
                  <a:fillRect l="-6489" t="-14530" r="-6323" b="-358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A2B5FB-47FC-454D-A553-AEAF61078942}"/>
                  </a:ext>
                </a:extLst>
              </p:cNvPr>
              <p:cNvSpPr txBox="1"/>
              <p:nvPr/>
            </p:nvSpPr>
            <p:spPr>
              <a:xfrm>
                <a:off x="14568214" y="10812181"/>
                <a:ext cx="8459111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Pick </a:t>
                </a: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sym typeface="Lato Regular"/>
                  </a:rPr>
                  <a:t>uniformly</a:t>
                </a:r>
                <a:r>
                  <a:rPr kumimoji="0" lang="en-US" sz="40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</a:t>
                </a: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random set covering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A2B5FB-47FC-454D-A553-AEAF61078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8214" y="10812181"/>
                <a:ext cx="8459111" cy="718145"/>
              </a:xfrm>
              <a:prstGeom prst="rect">
                <a:avLst/>
              </a:prstGeom>
              <a:blipFill>
                <a:blip r:embed="rId16"/>
                <a:stretch>
                  <a:fillRect l="-2523" t="-14530" b="-358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2768F13-B89B-4CA0-A29D-69123CC0AA39}"/>
                  </a:ext>
                </a:extLst>
              </p:cNvPr>
              <p:cNvSpPr txBox="1"/>
              <p:nvPr/>
            </p:nvSpPr>
            <p:spPr>
              <a:xfrm>
                <a:off x="13858509" y="12111680"/>
                <a:ext cx="7518661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Theorem [Pitt 75]: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𝑓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-competitive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2768F13-B89B-4CA0-A29D-69123CC0A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8509" y="12111680"/>
                <a:ext cx="7518661" cy="718145"/>
              </a:xfrm>
              <a:prstGeom prst="rect">
                <a:avLst/>
              </a:prstGeom>
              <a:blipFill>
                <a:blip r:embed="rId17"/>
                <a:stretch>
                  <a:fillRect l="-2917" t="-14407" r="-2836" b="-34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BE6315D-157F-420B-8721-9BF869EE192B}"/>
                  </a:ext>
                </a:extLst>
              </p:cNvPr>
              <p:cNvSpPr txBox="1"/>
              <p:nvPr/>
            </p:nvSpPr>
            <p:spPr>
              <a:xfrm>
                <a:off x="18992912" y="2501499"/>
                <a:ext cx="3730573" cy="13336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𝑓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=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max-degree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dirty="0"/>
                  <a:t>of any element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BE6315D-157F-420B-8721-9BF869EE1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912" y="2501499"/>
                <a:ext cx="3730573" cy="1333698"/>
              </a:xfrm>
              <a:prstGeom prst="rect">
                <a:avLst/>
              </a:prstGeom>
              <a:blipFill>
                <a:blip r:embed="rId18"/>
                <a:stretch>
                  <a:fillRect l="-2941" t="-7306" r="-6209" b="-1872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175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4" grpId="0"/>
      <p:bldP spid="45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Online 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Proof</a:t>
            </a:r>
            <a:endParaRPr dirty="0"/>
          </a:p>
        </p:txBody>
      </p:sp>
      <p:sp>
        <p:nvSpPr>
          <p:cNvPr id="278" name="Circle"/>
          <p:cNvSpPr/>
          <p:nvPr/>
        </p:nvSpPr>
        <p:spPr>
          <a:xfrm>
            <a:off x="9451347" y="553811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9" name="Circle"/>
          <p:cNvSpPr/>
          <p:nvPr/>
        </p:nvSpPr>
        <p:spPr>
          <a:xfrm>
            <a:off x="9451347" y="407984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0" name="Circle"/>
          <p:cNvSpPr/>
          <p:nvPr/>
        </p:nvSpPr>
        <p:spPr>
          <a:xfrm>
            <a:off x="9451347" y="6996390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1" name="Circle"/>
          <p:cNvSpPr/>
          <p:nvPr/>
        </p:nvSpPr>
        <p:spPr>
          <a:xfrm>
            <a:off x="9451347" y="991293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2" name="Circle"/>
          <p:cNvSpPr/>
          <p:nvPr/>
        </p:nvSpPr>
        <p:spPr>
          <a:xfrm>
            <a:off x="9451347" y="8454661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3" name="Circle"/>
          <p:cNvSpPr/>
          <p:nvPr/>
        </p:nvSpPr>
        <p:spPr>
          <a:xfrm>
            <a:off x="9451347" y="1137120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Equation"/>
              <p:cNvSpPr txBox="1"/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blipFill>
                <a:blip r:embed="rId8"/>
                <a:stretch>
                  <a:fillRect r="-28814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Equation"/>
              <p:cNvSpPr txBox="1"/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blipFill>
                <a:blip r:embed="rId9"/>
                <a:stretch>
                  <a:fillRect r="-18462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Equation"/>
              <p:cNvSpPr txBox="1"/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blipFill>
                <a:blip r:embed="rId10"/>
                <a:stretch>
                  <a:fillRect r="-24590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Equation"/>
              <p:cNvSpPr txBox="1"/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blipFill>
                <a:blip r:embed="rId11"/>
                <a:stretch>
                  <a:fillRect r="-20313" b="-7121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Equation"/>
              <p:cNvSpPr txBox="1"/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blipFill>
                <a:blip r:embed="rId12"/>
                <a:stretch>
                  <a:fillRect r="-24194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Equation"/>
              <p:cNvSpPr txBox="1"/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blipFill>
                <a:blip r:embed="rId13"/>
                <a:stretch>
                  <a:fillRect r="-23438" b="-691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1" name="Circle"/>
          <p:cNvSpPr/>
          <p:nvPr/>
        </p:nvSpPr>
        <p:spPr>
          <a:xfrm>
            <a:off x="9356339" y="8329677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BE6315D-157F-420B-8721-9BF869EE192B}"/>
                  </a:ext>
                </a:extLst>
              </p:cNvPr>
              <p:cNvSpPr txBox="1"/>
              <p:nvPr/>
            </p:nvSpPr>
            <p:spPr>
              <a:xfrm>
                <a:off x="18992912" y="2501499"/>
                <a:ext cx="3730573" cy="13336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𝑓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=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max-degree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dirty="0"/>
                  <a:t>of any element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BE6315D-157F-420B-8721-9BF869EE1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912" y="2501499"/>
                <a:ext cx="3730573" cy="1333698"/>
              </a:xfrm>
              <a:prstGeom prst="rect">
                <a:avLst/>
              </a:prstGeom>
              <a:blipFill>
                <a:blip r:embed="rId14"/>
                <a:stretch>
                  <a:fillRect l="-2941" t="-7306" r="-6209" b="-1872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ircle">
            <a:extLst>
              <a:ext uri="{FF2B5EF4-FFF2-40B4-BE49-F238E27FC236}">
                <a16:creationId xmlns:a16="http://schemas.microsoft.com/office/drawing/2014/main" id="{B5E02364-35DD-4FE6-B5B5-6ADF3BC99B23}"/>
              </a:ext>
            </a:extLst>
          </p:cNvPr>
          <p:cNvSpPr/>
          <p:nvPr/>
        </p:nvSpPr>
        <p:spPr>
          <a:xfrm>
            <a:off x="9356338" y="3997438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Circle">
            <a:extLst>
              <a:ext uri="{FF2B5EF4-FFF2-40B4-BE49-F238E27FC236}">
                <a16:creationId xmlns:a16="http://schemas.microsoft.com/office/drawing/2014/main" id="{478A907C-DFAB-479E-B958-98F6D1904E38}"/>
              </a:ext>
            </a:extLst>
          </p:cNvPr>
          <p:cNvSpPr/>
          <p:nvPr/>
        </p:nvSpPr>
        <p:spPr>
          <a:xfrm>
            <a:off x="9383943" y="11345540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454121-0F5E-4268-AA73-E40260E13EE1}"/>
                  </a:ext>
                </a:extLst>
              </p:cNvPr>
              <p:cNvSpPr txBox="1"/>
              <p:nvPr/>
            </p:nvSpPr>
            <p:spPr>
              <a:xfrm>
                <a:off x="8318478" y="2924953"/>
                <a:ext cx="1213537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454121-0F5E-4268-AA73-E40260E13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478" y="2924953"/>
                <a:ext cx="1213537" cy="71814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1295A3-A091-44CF-A57D-D0B59CE3EB3A}"/>
                  </a:ext>
                </a:extLst>
              </p:cNvPr>
              <p:cNvSpPr txBox="1"/>
              <p:nvPr/>
            </p:nvSpPr>
            <p:spPr>
              <a:xfrm>
                <a:off x="13858509" y="12111680"/>
                <a:ext cx="7518661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Theorem [Pitt 75]: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𝑓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-competitive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1295A3-A091-44CF-A57D-D0B59CE3E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8509" y="12111680"/>
                <a:ext cx="7518661" cy="718145"/>
              </a:xfrm>
              <a:prstGeom prst="rect">
                <a:avLst/>
              </a:prstGeom>
              <a:blipFill>
                <a:blip r:embed="rId16"/>
                <a:stretch>
                  <a:fillRect l="-2917" t="-14407" r="-2836" b="-34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C95096-816D-4521-87B0-5DD0D09B15DF}"/>
              </a:ext>
            </a:extLst>
          </p:cNvPr>
          <p:cNvSpPr/>
          <p:nvPr/>
        </p:nvSpPr>
        <p:spPr>
          <a:xfrm>
            <a:off x="9608024" y="4217159"/>
            <a:ext cx="6086901" cy="3316406"/>
          </a:xfrm>
          <a:custGeom>
            <a:avLst/>
            <a:gdLst>
              <a:gd name="connsiteX0" fmla="*/ 0 w 6223379"/>
              <a:gd name="connsiteY0" fmla="*/ 0 h 4312693"/>
              <a:gd name="connsiteX1" fmla="*/ 6209731 w 6223379"/>
              <a:gd name="connsiteY1" fmla="*/ 27296 h 4312693"/>
              <a:gd name="connsiteX2" fmla="*/ 6223379 w 6223379"/>
              <a:gd name="connsiteY2" fmla="*/ 4312693 h 4312693"/>
              <a:gd name="connsiteX3" fmla="*/ 0 w 6223379"/>
              <a:gd name="connsiteY3" fmla="*/ 0 h 431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379" h="4312693">
                <a:moveTo>
                  <a:pt x="0" y="0"/>
                </a:moveTo>
                <a:lnTo>
                  <a:pt x="6209731" y="27296"/>
                </a:lnTo>
                <a:cubicBezTo>
                  <a:pt x="6214280" y="1455762"/>
                  <a:pt x="6218830" y="2884227"/>
                  <a:pt x="6223379" y="4312693"/>
                </a:cubicBezTo>
                <a:lnTo>
                  <a:pt x="0" y="0"/>
                </a:lnTo>
                <a:close/>
              </a:path>
            </a:pathLst>
          </a:custGeom>
          <a:solidFill>
            <a:srgbClr val="7D7D7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D32559-C2B9-43CC-9580-F979EC6BE878}"/>
              </a:ext>
            </a:extLst>
          </p:cNvPr>
          <p:cNvSpPr/>
          <p:nvPr/>
        </p:nvSpPr>
        <p:spPr>
          <a:xfrm>
            <a:off x="9553433" y="7560860"/>
            <a:ext cx="6141492" cy="2879677"/>
          </a:xfrm>
          <a:custGeom>
            <a:avLst/>
            <a:gdLst>
              <a:gd name="connsiteX0" fmla="*/ 0 w 6141492"/>
              <a:gd name="connsiteY0" fmla="*/ 1023582 h 2879677"/>
              <a:gd name="connsiteX1" fmla="*/ 6114197 w 6141492"/>
              <a:gd name="connsiteY1" fmla="*/ 0 h 2879677"/>
              <a:gd name="connsiteX2" fmla="*/ 6141492 w 6141492"/>
              <a:gd name="connsiteY2" fmla="*/ 2879677 h 2879677"/>
              <a:gd name="connsiteX3" fmla="*/ 0 w 6141492"/>
              <a:gd name="connsiteY3" fmla="*/ 1023582 h 287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1492" h="2879677">
                <a:moveTo>
                  <a:pt x="0" y="1023582"/>
                </a:moveTo>
                <a:lnTo>
                  <a:pt x="6114197" y="0"/>
                </a:lnTo>
                <a:lnTo>
                  <a:pt x="6141492" y="2879677"/>
                </a:lnTo>
                <a:lnTo>
                  <a:pt x="0" y="1023582"/>
                </a:lnTo>
                <a:close/>
              </a:path>
            </a:pathLst>
          </a:custGeom>
          <a:solidFill>
            <a:srgbClr val="FFFFFF">
              <a:alpha val="25098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8627F37-B493-482B-9831-AB845184065B}"/>
              </a:ext>
            </a:extLst>
          </p:cNvPr>
          <p:cNvSpPr/>
          <p:nvPr/>
        </p:nvSpPr>
        <p:spPr>
          <a:xfrm>
            <a:off x="9590201" y="10508557"/>
            <a:ext cx="6127845" cy="1446662"/>
          </a:xfrm>
          <a:custGeom>
            <a:avLst/>
            <a:gdLst>
              <a:gd name="connsiteX0" fmla="*/ 0 w 6141492"/>
              <a:gd name="connsiteY0" fmla="*/ 1023582 h 2879677"/>
              <a:gd name="connsiteX1" fmla="*/ 6114197 w 6141492"/>
              <a:gd name="connsiteY1" fmla="*/ 0 h 2879677"/>
              <a:gd name="connsiteX2" fmla="*/ 6141492 w 6141492"/>
              <a:gd name="connsiteY2" fmla="*/ 2879677 h 2879677"/>
              <a:gd name="connsiteX3" fmla="*/ 0 w 6141492"/>
              <a:gd name="connsiteY3" fmla="*/ 1023582 h 2879677"/>
              <a:gd name="connsiteX0" fmla="*/ 0 w 6155140"/>
              <a:gd name="connsiteY0" fmla="*/ 1023582 h 1460310"/>
              <a:gd name="connsiteX1" fmla="*/ 6114197 w 6155140"/>
              <a:gd name="connsiteY1" fmla="*/ 0 h 1460310"/>
              <a:gd name="connsiteX2" fmla="*/ 6155140 w 6155140"/>
              <a:gd name="connsiteY2" fmla="*/ 1460310 h 1460310"/>
              <a:gd name="connsiteX3" fmla="*/ 0 w 6155140"/>
              <a:gd name="connsiteY3" fmla="*/ 1023582 h 1460310"/>
              <a:gd name="connsiteX0" fmla="*/ 0 w 6114197"/>
              <a:gd name="connsiteY0" fmla="*/ 1023582 h 1460310"/>
              <a:gd name="connsiteX1" fmla="*/ 6114197 w 6114197"/>
              <a:gd name="connsiteY1" fmla="*/ 0 h 1460310"/>
              <a:gd name="connsiteX2" fmla="*/ 6059606 w 6114197"/>
              <a:gd name="connsiteY2" fmla="*/ 1460310 h 1460310"/>
              <a:gd name="connsiteX3" fmla="*/ 0 w 6114197"/>
              <a:gd name="connsiteY3" fmla="*/ 1023582 h 1460310"/>
              <a:gd name="connsiteX0" fmla="*/ 0 w 6127845"/>
              <a:gd name="connsiteY0" fmla="*/ 1023582 h 1446662"/>
              <a:gd name="connsiteX1" fmla="*/ 6114197 w 6127845"/>
              <a:gd name="connsiteY1" fmla="*/ 0 h 1446662"/>
              <a:gd name="connsiteX2" fmla="*/ 6127845 w 6127845"/>
              <a:gd name="connsiteY2" fmla="*/ 1446662 h 1446662"/>
              <a:gd name="connsiteX3" fmla="*/ 0 w 6127845"/>
              <a:gd name="connsiteY3" fmla="*/ 1023582 h 144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7845" h="1446662">
                <a:moveTo>
                  <a:pt x="0" y="1023582"/>
                </a:moveTo>
                <a:lnTo>
                  <a:pt x="6114197" y="0"/>
                </a:lnTo>
                <a:lnTo>
                  <a:pt x="6127845" y="1446662"/>
                </a:lnTo>
                <a:lnTo>
                  <a:pt x="0" y="1023582"/>
                </a:lnTo>
                <a:close/>
              </a:path>
            </a:pathLst>
          </a:custGeom>
          <a:solidFill>
            <a:srgbClr val="FFFFFF">
              <a:alpha val="25098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62BFE0-29BB-4BB6-A9DC-AE5969B79466}"/>
                  </a:ext>
                </a:extLst>
              </p:cNvPr>
              <p:cNvSpPr txBox="1"/>
              <p:nvPr/>
            </p:nvSpPr>
            <p:spPr>
              <a:xfrm>
                <a:off x="18749683" y="10249893"/>
                <a:ext cx="4433330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𝐺𝑒𝑜𝑚</m:t>
                          </m:r>
                          <m:d>
                            <m:dPr>
                              <m:ctrlP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</m:ctrlPr>
                            </m:dPr>
                            <m:e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1</m:t>
                              </m:r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/</m:t>
                              </m:r>
                              <m:r>
                                <a:rPr kumimoji="0" 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𝑓</m:t>
                      </m:r>
                    </m:oMath>
                  </m:oMathPara>
                </a14:m>
                <a:endParaRPr kumimoji="0" lang="en-US" sz="4000" b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62BFE0-29BB-4BB6-A9DC-AE5969B79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683" y="10249893"/>
                <a:ext cx="4433330" cy="71814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B7221A2F-FCE7-449E-A898-7BF588E37BC5}"/>
              </a:ext>
            </a:extLst>
          </p:cNvPr>
          <p:cNvSpPr/>
          <p:nvPr/>
        </p:nvSpPr>
        <p:spPr>
          <a:xfrm>
            <a:off x="15594341" y="4552762"/>
            <a:ext cx="201168" cy="201168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64CF74-DF99-4D4B-98B9-3F515997FA4C}"/>
              </a:ext>
            </a:extLst>
          </p:cNvPr>
          <p:cNvSpPr/>
          <p:nvPr/>
        </p:nvSpPr>
        <p:spPr>
          <a:xfrm>
            <a:off x="15601885" y="5261857"/>
            <a:ext cx="201168" cy="201168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224059-617D-43F9-B146-720EB632A06F}"/>
              </a:ext>
            </a:extLst>
          </p:cNvPr>
          <p:cNvSpPr/>
          <p:nvPr/>
        </p:nvSpPr>
        <p:spPr>
          <a:xfrm>
            <a:off x="15579718" y="5897572"/>
            <a:ext cx="201168" cy="201168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E97562C-B6FA-432D-92ED-C600CCC1BFAE}"/>
              </a:ext>
            </a:extLst>
          </p:cNvPr>
          <p:cNvSpPr/>
          <p:nvPr/>
        </p:nvSpPr>
        <p:spPr>
          <a:xfrm>
            <a:off x="15579718" y="6555273"/>
            <a:ext cx="201168" cy="201168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53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5" grpId="0" animBg="1"/>
      <p:bldP spid="56" grpId="0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ADD837AD-EAA8-429D-92B2-21444FA3044E}"/>
              </a:ext>
            </a:extLst>
          </p:cNvPr>
          <p:cNvGrpSpPr/>
          <p:nvPr/>
        </p:nvGrpSpPr>
        <p:grpSpPr>
          <a:xfrm>
            <a:off x="9634918" y="4247177"/>
            <a:ext cx="5211009" cy="7162839"/>
            <a:chOff x="9636559" y="2800311"/>
            <a:chExt cx="5211009" cy="7162839"/>
          </a:xfrm>
        </p:grpSpPr>
        <p:sp>
          <p:nvSpPr>
            <p:cNvPr id="63" name="Line">
              <a:extLst>
                <a:ext uri="{FF2B5EF4-FFF2-40B4-BE49-F238E27FC236}">
                  <a16:creationId xmlns:a16="http://schemas.microsoft.com/office/drawing/2014/main" id="{2345CF21-FA47-4D4E-9C0D-78620755B491}"/>
                </a:ext>
              </a:extLst>
            </p:cNvPr>
            <p:cNvSpPr/>
            <p:nvPr/>
          </p:nvSpPr>
          <p:spPr>
            <a:xfrm>
              <a:off x="9670836" y="2800311"/>
              <a:ext cx="4984107" cy="286197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5" name="Circle">
              <a:extLst>
                <a:ext uri="{FF2B5EF4-FFF2-40B4-BE49-F238E27FC236}">
                  <a16:creationId xmlns:a16="http://schemas.microsoft.com/office/drawing/2014/main" id="{24CCAAC7-D450-4ED4-854D-4842CAE8850B}"/>
                </a:ext>
              </a:extLst>
            </p:cNvPr>
            <p:cNvSpPr/>
            <p:nvPr/>
          </p:nvSpPr>
          <p:spPr>
            <a:xfrm>
              <a:off x="14569855" y="5538119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" name="Line">
              <a:extLst>
                <a:ext uri="{FF2B5EF4-FFF2-40B4-BE49-F238E27FC236}">
                  <a16:creationId xmlns:a16="http://schemas.microsoft.com/office/drawing/2014/main" id="{AE17C204-65B7-4A9E-9B8E-4F2A4816D83E}"/>
                </a:ext>
              </a:extLst>
            </p:cNvPr>
            <p:cNvSpPr/>
            <p:nvPr/>
          </p:nvSpPr>
          <p:spPr>
            <a:xfrm flipV="1">
              <a:off x="9636559" y="5657922"/>
              <a:ext cx="5020154" cy="146513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7" name="Line">
              <a:extLst>
                <a:ext uri="{FF2B5EF4-FFF2-40B4-BE49-F238E27FC236}">
                  <a16:creationId xmlns:a16="http://schemas.microsoft.com/office/drawing/2014/main" id="{16001263-7F6F-4400-B3A5-DCF75F039F42}"/>
                </a:ext>
              </a:extLst>
            </p:cNvPr>
            <p:cNvSpPr/>
            <p:nvPr/>
          </p:nvSpPr>
          <p:spPr>
            <a:xfrm flipV="1">
              <a:off x="9682630" y="5684634"/>
              <a:ext cx="4980695" cy="427851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8" name="Line">
              <a:extLst>
                <a:ext uri="{FF2B5EF4-FFF2-40B4-BE49-F238E27FC236}">
                  <a16:creationId xmlns:a16="http://schemas.microsoft.com/office/drawing/2014/main" id="{FE477E9C-514C-4088-BD45-287C65A231B5}"/>
                </a:ext>
              </a:extLst>
            </p:cNvPr>
            <p:cNvSpPr/>
            <p:nvPr/>
          </p:nvSpPr>
          <p:spPr>
            <a:xfrm flipV="1">
              <a:off x="9682628" y="5664321"/>
              <a:ext cx="4972315" cy="29182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Equation"/>
              <p:cNvSpPr txBox="1"/>
              <p:nvPr/>
            </p:nvSpPr>
            <p:spPr>
              <a:xfrm>
                <a:off x="15395778" y="5538119"/>
                <a:ext cx="423782" cy="403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6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778" y="5538119"/>
                <a:ext cx="423782" cy="403683"/>
              </a:xfrm>
              <a:prstGeom prst="rect">
                <a:avLst/>
              </a:prstGeom>
              <a:blipFill>
                <a:blip r:embed="rId3"/>
                <a:stretch>
                  <a:fillRect r="-23188" b="-716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Equation"/>
              <p:cNvSpPr txBox="1"/>
              <p:nvPr/>
            </p:nvSpPr>
            <p:spPr>
              <a:xfrm>
                <a:off x="15395777" y="4079849"/>
                <a:ext cx="390600" cy="403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7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777" y="4079849"/>
                <a:ext cx="390600" cy="403683"/>
              </a:xfrm>
              <a:prstGeom prst="rect">
                <a:avLst/>
              </a:prstGeom>
              <a:blipFill>
                <a:blip r:embed="rId4"/>
                <a:stretch>
                  <a:fillRect r="-31250" b="-742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FD98176-7988-4B82-ACAD-C25E130B8EFB}"/>
              </a:ext>
            </a:extLst>
          </p:cNvPr>
          <p:cNvGrpSpPr/>
          <p:nvPr/>
        </p:nvGrpSpPr>
        <p:grpSpPr>
          <a:xfrm>
            <a:off x="9574146" y="4079849"/>
            <a:ext cx="5273421" cy="7428106"/>
            <a:chOff x="9574146" y="4079849"/>
            <a:chExt cx="5273421" cy="7428106"/>
          </a:xfrm>
        </p:grpSpPr>
        <p:sp>
          <p:nvSpPr>
            <p:cNvPr id="271" name="Circle"/>
            <p:cNvSpPr/>
            <p:nvPr/>
          </p:nvSpPr>
          <p:spPr>
            <a:xfrm>
              <a:off x="14569855" y="407984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B0E9F2A-E0F4-4A6C-88D7-5BAC03B8457C}"/>
                </a:ext>
              </a:extLst>
            </p:cNvPr>
            <p:cNvGrpSpPr/>
            <p:nvPr/>
          </p:nvGrpSpPr>
          <p:grpSpPr>
            <a:xfrm>
              <a:off x="9574146" y="4182338"/>
              <a:ext cx="5157048" cy="7325617"/>
              <a:chOff x="9574146" y="4182338"/>
              <a:chExt cx="5157048" cy="7325617"/>
            </a:xfrm>
          </p:grpSpPr>
          <p:sp>
            <p:nvSpPr>
              <p:cNvPr id="256" name="Line"/>
              <p:cNvSpPr/>
              <p:nvPr/>
            </p:nvSpPr>
            <p:spPr>
              <a:xfrm flipV="1">
                <a:off x="9626386" y="4249432"/>
                <a:ext cx="5036939" cy="7258523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Line"/>
              <p:cNvSpPr/>
              <p:nvPr/>
            </p:nvSpPr>
            <p:spPr>
              <a:xfrm flipV="1">
                <a:off x="9590203" y="4183384"/>
                <a:ext cx="5112196" cy="145856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Line"/>
              <p:cNvSpPr/>
              <p:nvPr/>
            </p:nvSpPr>
            <p:spPr>
              <a:xfrm flipV="1">
                <a:off x="9682629" y="4229100"/>
                <a:ext cx="4994129" cy="4353458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Line"/>
              <p:cNvSpPr/>
              <p:nvPr/>
            </p:nvSpPr>
            <p:spPr>
              <a:xfrm>
                <a:off x="9629706" y="4182338"/>
                <a:ext cx="5039501" cy="1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Line"/>
              <p:cNvSpPr/>
              <p:nvPr/>
            </p:nvSpPr>
            <p:spPr>
              <a:xfrm flipV="1">
                <a:off x="9574146" y="4184377"/>
                <a:ext cx="5128252" cy="2939674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Line"/>
              <p:cNvSpPr/>
              <p:nvPr/>
            </p:nvSpPr>
            <p:spPr>
              <a:xfrm flipV="1">
                <a:off x="9590631" y="4227061"/>
                <a:ext cx="5140563" cy="588812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77" name="Online 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Extension</a:t>
            </a:r>
            <a:r>
              <a:rPr lang="en-US" dirty="0">
                <a:solidFill>
                  <a:srgbClr val="FFFF00"/>
                </a:solidFill>
              </a:rPr>
              <a:t> for general costs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78" name="Circle"/>
          <p:cNvSpPr/>
          <p:nvPr/>
        </p:nvSpPr>
        <p:spPr>
          <a:xfrm>
            <a:off x="9451347" y="553811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9" name="Circle"/>
          <p:cNvSpPr/>
          <p:nvPr/>
        </p:nvSpPr>
        <p:spPr>
          <a:xfrm>
            <a:off x="9451347" y="407984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0" name="Circle"/>
          <p:cNvSpPr/>
          <p:nvPr/>
        </p:nvSpPr>
        <p:spPr>
          <a:xfrm>
            <a:off x="9451347" y="6996390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1" name="Circle"/>
          <p:cNvSpPr/>
          <p:nvPr/>
        </p:nvSpPr>
        <p:spPr>
          <a:xfrm>
            <a:off x="9451347" y="991293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2" name="Circle"/>
          <p:cNvSpPr/>
          <p:nvPr/>
        </p:nvSpPr>
        <p:spPr>
          <a:xfrm>
            <a:off x="9451347" y="8454661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3" name="Circle"/>
          <p:cNvSpPr/>
          <p:nvPr/>
        </p:nvSpPr>
        <p:spPr>
          <a:xfrm>
            <a:off x="9451347" y="1137120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Equation"/>
              <p:cNvSpPr txBox="1"/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blipFill>
                <a:blip r:embed="rId8"/>
                <a:stretch>
                  <a:fillRect r="-28814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Equation"/>
              <p:cNvSpPr txBox="1"/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blipFill>
                <a:blip r:embed="rId9"/>
                <a:stretch>
                  <a:fillRect r="-18462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Equation"/>
              <p:cNvSpPr txBox="1"/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blipFill>
                <a:blip r:embed="rId10"/>
                <a:stretch>
                  <a:fillRect r="-24590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Equation"/>
              <p:cNvSpPr txBox="1"/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blipFill>
                <a:blip r:embed="rId11"/>
                <a:stretch>
                  <a:fillRect r="-20313" b="-7121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Equation"/>
              <p:cNvSpPr txBox="1"/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blipFill>
                <a:blip r:embed="rId12"/>
                <a:stretch>
                  <a:fillRect r="-24194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Equation"/>
              <p:cNvSpPr txBox="1"/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blipFill>
                <a:blip r:embed="rId13"/>
                <a:stretch>
                  <a:fillRect r="-23438" b="-691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1" name="Circle"/>
          <p:cNvSpPr/>
          <p:nvPr/>
        </p:nvSpPr>
        <p:spPr>
          <a:xfrm>
            <a:off x="9356339" y="8329677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5292BB-1FCE-42BA-81FD-048A8F419816}"/>
              </a:ext>
            </a:extLst>
          </p:cNvPr>
          <p:cNvGrpSpPr/>
          <p:nvPr/>
        </p:nvGrpSpPr>
        <p:grpSpPr>
          <a:xfrm>
            <a:off x="9591472" y="4225983"/>
            <a:ext cx="5256096" cy="7284228"/>
            <a:chOff x="9591472" y="4225983"/>
            <a:chExt cx="5256096" cy="7284228"/>
          </a:xfrm>
        </p:grpSpPr>
        <p:sp>
          <p:nvSpPr>
            <p:cNvPr id="247" name="Line"/>
            <p:cNvSpPr/>
            <p:nvPr/>
          </p:nvSpPr>
          <p:spPr>
            <a:xfrm>
              <a:off x="9591472" y="4225983"/>
              <a:ext cx="5063471" cy="143629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48" name="Line"/>
            <p:cNvSpPr/>
            <p:nvPr/>
          </p:nvSpPr>
          <p:spPr>
            <a:xfrm flipV="1">
              <a:off x="9597879" y="5663360"/>
              <a:ext cx="5078879" cy="584685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5" name="Circle"/>
            <p:cNvSpPr/>
            <p:nvPr/>
          </p:nvSpPr>
          <p:spPr>
            <a:xfrm>
              <a:off x="14569855" y="5538119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8" name="Line"/>
            <p:cNvSpPr/>
            <p:nvPr/>
          </p:nvSpPr>
          <p:spPr>
            <a:xfrm flipV="1">
              <a:off x="9636559" y="5657922"/>
              <a:ext cx="5020154" cy="146513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2C8BAF12-B390-4501-8223-D72E6ED85029}"/>
                </a:ext>
              </a:extLst>
            </p:cNvPr>
            <p:cNvSpPr/>
            <p:nvPr/>
          </p:nvSpPr>
          <p:spPr>
            <a:xfrm flipV="1">
              <a:off x="9682630" y="5684634"/>
              <a:ext cx="4980695" cy="427851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8" name="Line">
              <a:extLst>
                <a:ext uri="{FF2B5EF4-FFF2-40B4-BE49-F238E27FC236}">
                  <a16:creationId xmlns:a16="http://schemas.microsoft.com/office/drawing/2014/main" id="{A019D02C-146A-4E8D-9BDD-2D29E75DA3B5}"/>
                </a:ext>
              </a:extLst>
            </p:cNvPr>
            <p:cNvSpPr/>
            <p:nvPr/>
          </p:nvSpPr>
          <p:spPr>
            <a:xfrm flipV="1">
              <a:off x="9682628" y="5664321"/>
              <a:ext cx="4972315" cy="29182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Equation">
                <a:extLst>
                  <a:ext uri="{FF2B5EF4-FFF2-40B4-BE49-F238E27FC236}">
                    <a16:creationId xmlns:a16="http://schemas.microsoft.com/office/drawing/2014/main" id="{B1CE65B9-6489-43A6-B235-C1581FDAF758}"/>
                  </a:ext>
                </a:extLst>
              </p:cNvPr>
              <p:cNvSpPr txBox="1"/>
              <p:nvPr/>
            </p:nvSpPr>
            <p:spPr>
              <a:xfrm>
                <a:off x="15458136" y="6806003"/>
                <a:ext cx="738471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4600" i="1" smtClean="0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 sz="4600" b="0" i="1" smtClean="0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69" name="Equation">
                <a:extLst>
                  <a:ext uri="{FF2B5EF4-FFF2-40B4-BE49-F238E27FC236}">
                    <a16:creationId xmlns:a16="http://schemas.microsoft.com/office/drawing/2014/main" id="{B1CE65B9-6489-43A6-B235-C1581FDAF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8136" y="6806003"/>
                <a:ext cx="738471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BE6315D-157F-420B-8721-9BF869EE192B}"/>
                  </a:ext>
                </a:extLst>
              </p:cNvPr>
              <p:cNvSpPr txBox="1"/>
              <p:nvPr/>
            </p:nvSpPr>
            <p:spPr>
              <a:xfrm>
                <a:off x="18992912" y="2501499"/>
                <a:ext cx="3730573" cy="13336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𝑓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=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max-degree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dirty="0"/>
                  <a:t>of any element</a:t>
                </a: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BE6315D-157F-420B-8721-9BF869EE1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912" y="2501499"/>
                <a:ext cx="3730573" cy="1333698"/>
              </a:xfrm>
              <a:prstGeom prst="rect">
                <a:avLst/>
              </a:prstGeom>
              <a:blipFill>
                <a:blip r:embed="rId15"/>
                <a:stretch>
                  <a:fillRect l="-2941" t="-7306" r="-6209" b="-1872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0409389-E7D9-4020-8022-E227B5C16AF9}"/>
                  </a:ext>
                </a:extLst>
              </p:cNvPr>
              <p:cNvSpPr txBox="1"/>
              <p:nvPr/>
            </p:nvSpPr>
            <p:spPr>
              <a:xfrm>
                <a:off x="13954914" y="9842843"/>
                <a:ext cx="3662926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If</a:t>
                </a:r>
                <a:r>
                  <a:rPr kumimoji="0" lang="en-US" sz="40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not covered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0409389-E7D9-4020-8022-E227B5C16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4914" y="9842843"/>
                <a:ext cx="3662926" cy="718145"/>
              </a:xfrm>
              <a:prstGeom prst="rect">
                <a:avLst/>
              </a:prstGeom>
              <a:blipFill>
                <a:blip r:embed="rId16"/>
                <a:stretch>
                  <a:fillRect l="-6489" t="-14530" r="-6323" b="-358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4F93899-4CAA-4AC9-916A-15A95186483D}"/>
                  </a:ext>
                </a:extLst>
              </p:cNvPr>
              <p:cNvSpPr txBox="1"/>
              <p:nvPr/>
            </p:nvSpPr>
            <p:spPr>
              <a:xfrm>
                <a:off x="14339861" y="10930769"/>
                <a:ext cx="7598747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sym typeface="Lato Regular"/>
                  </a:rPr>
                  <a:t>    Pick set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𝑆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∋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sym typeface="Lato Regular"/>
                  </a:rPr>
                  <a:t>   w</a:t>
                </a:r>
                <a:r>
                  <a:rPr kumimoji="0" lang="en-US" sz="4000" b="0" i="0" u="none" strike="noStrike" cap="none" spc="0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sym typeface="Lato Regular"/>
                  </a:rPr>
                  <a:t>.p.</a:t>
                </a:r>
                <a:r>
                  <a:rPr kumimoji="0" lang="en-US" sz="4000" b="0" i="0" u="none" strike="noStrike" cap="none" spc="0" normalizeH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sym typeface="Lato Regular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∝  </m:t>
                    </m:r>
                    <m:r>
                      <a:rPr kumimoji="0" lang="en-US" sz="4000" b="0" i="1" u="none" strike="noStrike" cap="none" spc="0" normalizeH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1</m:t>
                    </m:r>
                    <m:r>
                      <a:rPr kumimoji="0" lang="en-US" sz="4000" b="0" i="1" u="none" strike="noStrike" cap="none" spc="0" normalizeH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/</m:t>
                    </m:r>
                    <m:r>
                      <a:rPr kumimoji="0" lang="en-US" sz="4000" b="0" i="1" u="none" strike="noStrike" cap="none" spc="0" normalizeH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𝑐</m:t>
                    </m:r>
                    <m:r>
                      <a:rPr kumimoji="0" lang="en-US" sz="4000" b="0" i="1" u="none" strike="noStrike" cap="none" spc="0" normalizeH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4000" b="0" i="1" u="none" strike="noStrike" cap="none" spc="0" normalizeH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𝑆</m:t>
                    </m:r>
                    <m:r>
                      <a:rPr kumimoji="0" lang="en-US" sz="4000" b="0" i="1" u="none" strike="noStrike" cap="none" spc="0" normalizeH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4F93899-4CAA-4AC9-916A-15A951864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861" y="10930769"/>
                <a:ext cx="7598747" cy="718145"/>
              </a:xfrm>
              <a:prstGeom prst="rect">
                <a:avLst/>
              </a:prstGeom>
              <a:blipFill>
                <a:blip r:embed="rId17"/>
                <a:stretch>
                  <a:fillRect t="-13559" b="-3559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9D737A-221C-4744-8EB6-3F29B5028957}"/>
                  </a:ext>
                </a:extLst>
              </p:cNvPr>
              <p:cNvSpPr txBox="1"/>
              <p:nvPr/>
            </p:nvSpPr>
            <p:spPr>
              <a:xfrm>
                <a:off x="13858509" y="12111680"/>
                <a:ext cx="7518661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Theorem [Pitt 75]: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𝑓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-competitive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9D737A-221C-4744-8EB6-3F29B5028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8509" y="12111680"/>
                <a:ext cx="7518661" cy="718145"/>
              </a:xfrm>
              <a:prstGeom prst="rect">
                <a:avLst/>
              </a:prstGeom>
              <a:blipFill>
                <a:blip r:embed="rId18"/>
                <a:stretch>
                  <a:fillRect l="-2917" t="-14407" r="-2836" b="-34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543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roadmap for today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B9B0D-9613-4318-97C1-80FDE141B547}"/>
              </a:ext>
            </a:extLst>
          </p:cNvPr>
          <p:cNvSpPr txBox="1"/>
          <p:nvPr/>
        </p:nvSpPr>
        <p:spPr>
          <a:xfrm>
            <a:off x="2253802" y="4819894"/>
            <a:ext cx="20374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FFFF00"/>
                </a:solidFill>
              </a:rPr>
              <a:t>Set cover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11B43-11C8-44C8-9717-3DFCF7BA3476}"/>
              </a:ext>
            </a:extLst>
          </p:cNvPr>
          <p:cNvSpPr txBox="1"/>
          <p:nvPr/>
        </p:nvSpPr>
        <p:spPr>
          <a:xfrm>
            <a:off x="2833584" y="6061263"/>
            <a:ext cx="723274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Online algo (using relax-and-round)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B8C11-4B95-4032-BDFE-42645427AB9A}"/>
              </a:ext>
            </a:extLst>
          </p:cNvPr>
          <p:cNvSpPr txBox="1"/>
          <p:nvPr/>
        </p:nvSpPr>
        <p:spPr>
          <a:xfrm>
            <a:off x="2833585" y="7302632"/>
            <a:ext cx="82875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Some (almost) matching hardness results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1E26E-6E8E-4300-8B3D-95074F65E7DD}"/>
              </a:ext>
            </a:extLst>
          </p:cNvPr>
          <p:cNvSpPr txBox="1"/>
          <p:nvPr/>
        </p:nvSpPr>
        <p:spPr>
          <a:xfrm>
            <a:off x="2253802" y="8544001"/>
            <a:ext cx="1044035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[Prob Wednesday] How to go beyond worst-case?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5E927B-EC9C-49AC-A35C-2F0F704D02F0}"/>
              </a:ext>
            </a:extLst>
          </p:cNvPr>
          <p:cNvSpPr txBox="1"/>
          <p:nvPr/>
        </p:nvSpPr>
        <p:spPr>
          <a:xfrm>
            <a:off x="2833585" y="9785370"/>
            <a:ext cx="82218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When requests from known distribution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7AC23-069B-4C34-AF82-305057B4D87B}"/>
              </a:ext>
            </a:extLst>
          </p:cNvPr>
          <p:cNvSpPr txBox="1"/>
          <p:nvPr/>
        </p:nvSpPr>
        <p:spPr>
          <a:xfrm>
            <a:off x="2833584" y="11026738"/>
            <a:ext cx="876361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When requests from </a:t>
            </a:r>
            <a:r>
              <a:rPr lang="en-US" sz="3600" b="1" dirty="0"/>
              <a:t>unknown </a:t>
            </a:r>
            <a:r>
              <a:rPr lang="en-US" sz="3600" dirty="0"/>
              <a:t>distribution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253802" y="3578525"/>
            <a:ext cx="542135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Intro to Online Algorithms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/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𝑓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Pitt’s algo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blipFill>
                <a:blip r:embed="rId2"/>
                <a:stretch>
                  <a:fillRect l="-2077" t="-11364" r="-2077" b="-284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924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roadmap for today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B9B0D-9613-4318-97C1-80FDE141B547}"/>
              </a:ext>
            </a:extLst>
          </p:cNvPr>
          <p:cNvSpPr txBox="1"/>
          <p:nvPr/>
        </p:nvSpPr>
        <p:spPr>
          <a:xfrm>
            <a:off x="2253802" y="4819894"/>
            <a:ext cx="20133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Set cover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11B43-11C8-44C8-9717-3DFCF7BA3476}"/>
              </a:ext>
            </a:extLst>
          </p:cNvPr>
          <p:cNvSpPr txBox="1"/>
          <p:nvPr/>
        </p:nvSpPr>
        <p:spPr>
          <a:xfrm>
            <a:off x="2833584" y="6061263"/>
            <a:ext cx="733213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FFFF00"/>
                </a:solidFill>
              </a:rPr>
              <a:t>Online algo (using relax-and-round)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B8C11-4B95-4032-BDFE-42645427AB9A}"/>
              </a:ext>
            </a:extLst>
          </p:cNvPr>
          <p:cNvSpPr txBox="1"/>
          <p:nvPr/>
        </p:nvSpPr>
        <p:spPr>
          <a:xfrm>
            <a:off x="2833585" y="7302632"/>
            <a:ext cx="82875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Some (almost) matching hardness results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1E26E-6E8E-4300-8B3D-95074F65E7DD}"/>
              </a:ext>
            </a:extLst>
          </p:cNvPr>
          <p:cNvSpPr txBox="1"/>
          <p:nvPr/>
        </p:nvSpPr>
        <p:spPr>
          <a:xfrm>
            <a:off x="2253802" y="8544001"/>
            <a:ext cx="1044035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[Prob Wednesday] How to go beyond worst-case?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5E927B-EC9C-49AC-A35C-2F0F704D02F0}"/>
              </a:ext>
            </a:extLst>
          </p:cNvPr>
          <p:cNvSpPr txBox="1"/>
          <p:nvPr/>
        </p:nvSpPr>
        <p:spPr>
          <a:xfrm>
            <a:off x="2833585" y="9785370"/>
            <a:ext cx="82218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When requests from known distribution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7AC23-069B-4C34-AF82-305057B4D87B}"/>
              </a:ext>
            </a:extLst>
          </p:cNvPr>
          <p:cNvSpPr txBox="1"/>
          <p:nvPr/>
        </p:nvSpPr>
        <p:spPr>
          <a:xfrm>
            <a:off x="2833584" y="11026738"/>
            <a:ext cx="876361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When requests from </a:t>
            </a:r>
            <a:r>
              <a:rPr lang="en-US" sz="3600" b="1" dirty="0"/>
              <a:t>unknown </a:t>
            </a:r>
            <a:r>
              <a:rPr lang="en-US" sz="3600" dirty="0"/>
              <a:t>distribution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253802" y="3578525"/>
            <a:ext cx="542135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Intro to Online Algorithms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/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𝑓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Pitt’s algo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blipFill>
                <a:blip r:embed="rId2"/>
                <a:stretch>
                  <a:fillRect l="-2077" t="-11364" r="-2077" b="-284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44820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relax-and-round (offline)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380964-69E6-4F3F-82B1-37A0ABF8AA71}"/>
              </a:ext>
            </a:extLst>
          </p:cNvPr>
          <p:cNvSpPr txBox="1"/>
          <p:nvPr/>
        </p:nvSpPr>
        <p:spPr>
          <a:xfrm>
            <a:off x="1727028" y="3482003"/>
            <a:ext cx="660437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Integer linear program for set cover: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69885-630F-4195-ABC8-4FE1645810F6}"/>
                  </a:ext>
                </a:extLst>
              </p:cNvPr>
              <p:cNvSpPr txBox="1"/>
              <p:nvPr/>
            </p:nvSpPr>
            <p:spPr>
              <a:xfrm>
                <a:off x="10182783" y="3482003"/>
                <a:ext cx="2654253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  <m:sup/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𝑐</m:t>
                        </m:r>
                        <m:d>
                          <m:d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e>
                        </m:d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69885-630F-4195-ABC8-4FE16458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783" y="3482003"/>
                <a:ext cx="2654253" cy="595035"/>
              </a:xfrm>
              <a:prstGeom prst="rect">
                <a:avLst/>
              </a:prstGeom>
              <a:blipFill>
                <a:blip r:embed="rId2"/>
                <a:stretch>
                  <a:fillRect l="-7110" t="-12245" b="-306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4EA59B-9795-4B17-B4D2-FAFAE6F8D3A4}"/>
                  </a:ext>
                </a:extLst>
              </p:cNvPr>
              <p:cNvSpPr txBox="1"/>
              <p:nvPr/>
            </p:nvSpPr>
            <p:spPr>
              <a:xfrm>
                <a:off x="10330274" y="4576557"/>
                <a:ext cx="640297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: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𝑒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∈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sub>
                        </m:sSub>
                      </m:e>
                    </m:nary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≥ 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1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     for all elements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𝑒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4EA59B-9795-4B17-B4D2-FAFAE6F8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274" y="4576557"/>
                <a:ext cx="6402971" cy="595035"/>
              </a:xfrm>
              <a:prstGeom prst="rect">
                <a:avLst/>
              </a:prstGeom>
              <a:blipFill>
                <a:blip r:embed="rId3"/>
                <a:stretch>
                  <a:fillRect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1A332E-3142-4929-A2E6-34589DCA41E3}"/>
                  </a:ext>
                </a:extLst>
              </p:cNvPr>
              <p:cNvSpPr txBox="1"/>
              <p:nvPr/>
            </p:nvSpPr>
            <p:spPr>
              <a:xfrm>
                <a:off x="11624520" y="5671111"/>
                <a:ext cx="204665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</m:sSub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∈{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0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,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1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}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1A332E-3142-4929-A2E6-34589DCA4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520" y="5671111"/>
                <a:ext cx="2046651" cy="595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14DCCC-0629-4886-8C69-3A6B2C06A5CF}"/>
              </a:ext>
            </a:extLst>
          </p:cNvPr>
          <p:cNvCxnSpPr/>
          <p:nvPr/>
        </p:nvCxnSpPr>
        <p:spPr>
          <a:xfrm flipV="1">
            <a:off x="1564640" y="3576320"/>
            <a:ext cx="1574800" cy="500718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63723C-9AA1-4561-B3B0-958E4A41A667}"/>
              </a:ext>
            </a:extLst>
          </p:cNvPr>
          <p:cNvCxnSpPr/>
          <p:nvPr/>
        </p:nvCxnSpPr>
        <p:spPr>
          <a:xfrm flipV="1">
            <a:off x="11660080" y="5765428"/>
            <a:ext cx="1574800" cy="500718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7E109A-0D52-4A45-B5B0-463DD973B9B0}"/>
                  </a:ext>
                </a:extLst>
              </p:cNvPr>
              <p:cNvSpPr txBox="1"/>
              <p:nvPr/>
            </p:nvSpPr>
            <p:spPr>
              <a:xfrm>
                <a:off x="11609309" y="6468147"/>
                <a:ext cx="1467966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</m:sSub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0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7E109A-0D52-4A45-B5B0-463DD973B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9309" y="6468147"/>
                <a:ext cx="1467966" cy="595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7107A3C-E465-4919-8721-DE8330591C42}"/>
              </a:ext>
            </a:extLst>
          </p:cNvPr>
          <p:cNvSpPr txBox="1"/>
          <p:nvPr/>
        </p:nvSpPr>
        <p:spPr>
          <a:xfrm>
            <a:off x="14532121" y="5873112"/>
            <a:ext cx="357149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“relax the problem”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5FA0BB-C020-4F2E-A130-0C96E632BDB7}"/>
                  </a:ext>
                </a:extLst>
              </p:cNvPr>
              <p:cNvSpPr txBox="1"/>
              <p:nvPr/>
            </p:nvSpPr>
            <p:spPr>
              <a:xfrm>
                <a:off x="20350341" y="5765428"/>
                <a:ext cx="201196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𝐿𝑃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5FA0BB-C020-4F2E-A130-0C96E632B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341" y="5765428"/>
                <a:ext cx="2011961" cy="5950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A05991D-2174-465B-BAE6-81AF534B1FD9}"/>
              </a:ext>
            </a:extLst>
          </p:cNvPr>
          <p:cNvSpPr txBox="1"/>
          <p:nvPr/>
        </p:nvSpPr>
        <p:spPr>
          <a:xfrm>
            <a:off x="17924656" y="13254335"/>
            <a:ext cx="645934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</a:rPr>
              <a:t>[folklore? Johnson?]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53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relax-and-round (offline)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380964-69E6-4F3F-82B1-37A0ABF8AA71}"/>
              </a:ext>
            </a:extLst>
          </p:cNvPr>
          <p:cNvSpPr txBox="1"/>
          <p:nvPr/>
        </p:nvSpPr>
        <p:spPr>
          <a:xfrm>
            <a:off x="1727028" y="3482003"/>
            <a:ext cx="660437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Integer linear program for set cover: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69885-630F-4195-ABC8-4FE1645810F6}"/>
                  </a:ext>
                </a:extLst>
              </p:cNvPr>
              <p:cNvSpPr txBox="1"/>
              <p:nvPr/>
            </p:nvSpPr>
            <p:spPr>
              <a:xfrm>
                <a:off x="10182783" y="3482003"/>
                <a:ext cx="2654253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  <m:sup/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𝑐</m:t>
                        </m:r>
                        <m:d>
                          <m:d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e>
                        </m:d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69885-630F-4195-ABC8-4FE16458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783" y="3482003"/>
                <a:ext cx="2654253" cy="595035"/>
              </a:xfrm>
              <a:prstGeom prst="rect">
                <a:avLst/>
              </a:prstGeom>
              <a:blipFill>
                <a:blip r:embed="rId2"/>
                <a:stretch>
                  <a:fillRect l="-7110" t="-12245" b="-306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4EA59B-9795-4B17-B4D2-FAFAE6F8D3A4}"/>
                  </a:ext>
                </a:extLst>
              </p:cNvPr>
              <p:cNvSpPr txBox="1"/>
              <p:nvPr/>
            </p:nvSpPr>
            <p:spPr>
              <a:xfrm>
                <a:off x="10330274" y="4576557"/>
                <a:ext cx="640297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: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𝑒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∈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sub>
                        </m:sSub>
                      </m:e>
                    </m:nary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≥ 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1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     for all elements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𝑒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4EA59B-9795-4B17-B4D2-FAFAE6F8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274" y="4576557"/>
                <a:ext cx="6402971" cy="595035"/>
              </a:xfrm>
              <a:prstGeom prst="rect">
                <a:avLst/>
              </a:prstGeom>
              <a:blipFill>
                <a:blip r:embed="rId3"/>
                <a:stretch>
                  <a:fillRect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1A332E-3142-4929-A2E6-34589DCA41E3}"/>
                  </a:ext>
                </a:extLst>
              </p:cNvPr>
              <p:cNvSpPr txBox="1"/>
              <p:nvPr/>
            </p:nvSpPr>
            <p:spPr>
              <a:xfrm>
                <a:off x="11624520" y="5671111"/>
                <a:ext cx="204665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</m:sSub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∈{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0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,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1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}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1A332E-3142-4929-A2E6-34589DCA4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520" y="5671111"/>
                <a:ext cx="2046651" cy="595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14DCCC-0629-4886-8C69-3A6B2C06A5CF}"/>
              </a:ext>
            </a:extLst>
          </p:cNvPr>
          <p:cNvCxnSpPr/>
          <p:nvPr/>
        </p:nvCxnSpPr>
        <p:spPr>
          <a:xfrm flipV="1">
            <a:off x="1564640" y="3576320"/>
            <a:ext cx="1574800" cy="500718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63723C-9AA1-4561-B3B0-958E4A41A667}"/>
              </a:ext>
            </a:extLst>
          </p:cNvPr>
          <p:cNvCxnSpPr/>
          <p:nvPr/>
        </p:nvCxnSpPr>
        <p:spPr>
          <a:xfrm flipV="1">
            <a:off x="11660080" y="5765428"/>
            <a:ext cx="1574800" cy="500718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7E109A-0D52-4A45-B5B0-463DD973B9B0}"/>
                  </a:ext>
                </a:extLst>
              </p:cNvPr>
              <p:cNvSpPr txBox="1"/>
              <p:nvPr/>
            </p:nvSpPr>
            <p:spPr>
              <a:xfrm>
                <a:off x="11609309" y="6468147"/>
                <a:ext cx="1467966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</m:sSub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0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7E109A-0D52-4A45-B5B0-463DD973B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9309" y="6468147"/>
                <a:ext cx="1467966" cy="595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B1F97F-64BC-45D4-8AA5-C77FC2C3DDE1}"/>
                  </a:ext>
                </a:extLst>
              </p:cNvPr>
              <p:cNvSpPr txBox="1"/>
              <p:nvPr/>
            </p:nvSpPr>
            <p:spPr>
              <a:xfrm>
                <a:off x="1727028" y="8445889"/>
                <a:ext cx="15092273" cy="15799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Randomized rounding: 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pick each set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𝑝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</m:sSub>
                    <m:r>
                      <a:rPr kumimoji="0" lang="en-US" sz="32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min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{</m:t>
                    </m:r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</m:sSub>
                    <m:func>
                      <m:func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ln</m:t>
                        </m:r>
                      </m:fName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e>
                    </m:func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, 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1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}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</a:t>
                </a: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/>
                  <a:t>     </a:t>
                </a:r>
                <a:r>
                  <a:rPr lang="en-US" sz="3200" dirty="0">
                    <a:solidFill>
                      <a:srgbClr val="FFFF00"/>
                    </a:solidFill>
                  </a:rPr>
                  <a:t>Alteration:</a:t>
                </a:r>
                <a:r>
                  <a:rPr lang="en-US" sz="3200" dirty="0"/>
                  <a:t> For each some element not yet covered, pick cheapest set covering it.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B1F97F-64BC-45D4-8AA5-C77FC2C3D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028" y="8445889"/>
                <a:ext cx="15092273" cy="1579920"/>
              </a:xfrm>
              <a:prstGeom prst="rect">
                <a:avLst/>
              </a:prstGeom>
              <a:blipFill>
                <a:blip r:embed="rId6"/>
                <a:stretch>
                  <a:fillRect l="-1292" t="-4231" r="-1050" b="-119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7107A3C-E465-4919-8721-DE8330591C42}"/>
              </a:ext>
            </a:extLst>
          </p:cNvPr>
          <p:cNvSpPr txBox="1"/>
          <p:nvPr/>
        </p:nvSpPr>
        <p:spPr>
          <a:xfrm>
            <a:off x="14532121" y="5873112"/>
            <a:ext cx="357149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“relax the problem”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AB9B0D-9613-4318-97C1-80FDE141B547}"/>
                  </a:ext>
                </a:extLst>
              </p:cNvPr>
              <p:cNvSpPr txBox="1"/>
              <p:nvPr/>
            </p:nvSpPr>
            <p:spPr>
              <a:xfrm>
                <a:off x="1727028" y="10620844"/>
                <a:ext cx="10179390" cy="6258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/>
                  <a:t>Pr[e not covered by RR]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AB9B0D-9613-4318-97C1-80FDE141B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028" y="10620844"/>
                <a:ext cx="10179390" cy="625812"/>
              </a:xfrm>
              <a:prstGeom prst="rect">
                <a:avLst/>
              </a:prstGeom>
              <a:blipFill>
                <a:blip r:embed="rId7"/>
                <a:stretch>
                  <a:fillRect l="-1916" t="-6796" b="-300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216992-4BF1-48FB-AE35-8046457F0DD0}"/>
                  </a:ext>
                </a:extLst>
              </p:cNvPr>
              <p:cNvSpPr txBox="1"/>
              <p:nvPr/>
            </p:nvSpPr>
            <p:spPr>
              <a:xfrm>
                <a:off x="11660080" y="10620844"/>
                <a:ext cx="4336828" cy="6258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nary>
                          <m:naryPr>
                            <m:chr m:val="∑"/>
                            <m:sup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216992-4BF1-48FB-AE35-8046457F0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080" y="10620844"/>
                <a:ext cx="4336828" cy="625812"/>
              </a:xfrm>
              <a:prstGeom prst="rect">
                <a:avLst/>
              </a:prstGeom>
              <a:blipFill>
                <a:blip r:embed="rId8"/>
                <a:stretch>
                  <a:fillRect t="-6796" r="-1406" b="-3009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F24783-55E5-4E66-9A0A-6E7512899DF9}"/>
                  </a:ext>
                </a:extLst>
              </p:cNvPr>
              <p:cNvSpPr txBox="1"/>
              <p:nvPr/>
            </p:nvSpPr>
            <p:spPr>
              <a:xfrm>
                <a:off x="2468455" y="12214916"/>
                <a:ext cx="1366079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lang="en-US" sz="3200" dirty="0"/>
                  <a:t>Expected cost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f>
                          <m:fPr>
                            <m:type m:val="skw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cheapest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set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covering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BF24783-55E5-4E66-9A0A-6E7512899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55" y="12214916"/>
                <a:ext cx="13660791" cy="595035"/>
              </a:xfrm>
              <a:prstGeom prst="rect">
                <a:avLst/>
              </a:prstGeom>
              <a:blipFill>
                <a:blip r:embed="rId9"/>
                <a:stretch>
                  <a:fillRect l="-1428"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5FA0BB-C020-4F2E-A130-0C96E632BDB7}"/>
                  </a:ext>
                </a:extLst>
              </p:cNvPr>
              <p:cNvSpPr txBox="1"/>
              <p:nvPr/>
            </p:nvSpPr>
            <p:spPr>
              <a:xfrm>
                <a:off x="20350341" y="5765428"/>
                <a:ext cx="201196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𝐿𝑃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5FA0BB-C020-4F2E-A130-0C96E632B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341" y="5765428"/>
                <a:ext cx="2011961" cy="5950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256442-CD28-46CE-81FD-604D0080F8A7}"/>
              </a:ext>
            </a:extLst>
          </p:cNvPr>
          <p:cNvCxnSpPr/>
          <p:nvPr/>
        </p:nvCxnSpPr>
        <p:spPr>
          <a:xfrm>
            <a:off x="2722880" y="7609840"/>
            <a:ext cx="18938240" cy="0"/>
          </a:xfrm>
          <a:prstGeom prst="line">
            <a:avLst/>
          </a:prstGeom>
          <a:noFill/>
          <a:ln w="152400" cap="flat">
            <a:solidFill>
              <a:schemeClr val="tx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A05991D-2174-465B-BAE6-81AF534B1FD9}"/>
              </a:ext>
            </a:extLst>
          </p:cNvPr>
          <p:cNvSpPr txBox="1"/>
          <p:nvPr/>
        </p:nvSpPr>
        <p:spPr>
          <a:xfrm>
            <a:off x="17924656" y="13254335"/>
            <a:ext cx="645934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</a:rPr>
              <a:t>[folklore? Johnson?]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39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relax-and-round (</a:t>
            </a:r>
            <a:r>
              <a:rPr lang="en-US" dirty="0">
                <a:solidFill>
                  <a:srgbClr val="FFFF00"/>
                </a:solidFill>
              </a:rPr>
              <a:t>online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380964-69E6-4F3F-82B1-37A0ABF8AA71}"/>
              </a:ext>
            </a:extLst>
          </p:cNvPr>
          <p:cNvSpPr txBox="1"/>
          <p:nvPr/>
        </p:nvSpPr>
        <p:spPr>
          <a:xfrm>
            <a:off x="1727028" y="3482003"/>
            <a:ext cx="660437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Integer linear program for set cover: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69885-630F-4195-ABC8-4FE1645810F6}"/>
                  </a:ext>
                </a:extLst>
              </p:cNvPr>
              <p:cNvSpPr txBox="1"/>
              <p:nvPr/>
            </p:nvSpPr>
            <p:spPr>
              <a:xfrm>
                <a:off x="10182783" y="3482003"/>
                <a:ext cx="2654253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  <m:sup/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𝑐</m:t>
                        </m:r>
                        <m:d>
                          <m:d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e>
                        </m:d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B69885-630F-4195-ABC8-4FE16458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783" y="3482003"/>
                <a:ext cx="2654253" cy="595035"/>
              </a:xfrm>
              <a:prstGeom prst="rect">
                <a:avLst/>
              </a:prstGeom>
              <a:blipFill>
                <a:blip r:embed="rId2"/>
                <a:stretch>
                  <a:fillRect l="-7110" t="-12245" b="-306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4EA59B-9795-4B17-B4D2-FAFAE6F8D3A4}"/>
                  </a:ext>
                </a:extLst>
              </p:cNvPr>
              <p:cNvSpPr txBox="1"/>
              <p:nvPr/>
            </p:nvSpPr>
            <p:spPr>
              <a:xfrm>
                <a:off x="10330274" y="4576557"/>
                <a:ext cx="640297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: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𝑒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∈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sub>
                        </m:sSub>
                      </m:e>
                    </m:nary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≥ 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1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     for all elements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𝑒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4EA59B-9795-4B17-B4D2-FAFAE6F8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274" y="4576557"/>
                <a:ext cx="6402971" cy="595035"/>
              </a:xfrm>
              <a:prstGeom prst="rect">
                <a:avLst/>
              </a:prstGeom>
              <a:blipFill>
                <a:blip r:embed="rId3"/>
                <a:stretch>
                  <a:fillRect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1A332E-3142-4929-A2E6-34589DCA41E3}"/>
                  </a:ext>
                </a:extLst>
              </p:cNvPr>
              <p:cNvSpPr txBox="1"/>
              <p:nvPr/>
            </p:nvSpPr>
            <p:spPr>
              <a:xfrm>
                <a:off x="11624520" y="5671111"/>
                <a:ext cx="204665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</m:sSub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∈{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0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,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1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}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1A332E-3142-4929-A2E6-34589DCA4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520" y="5671111"/>
                <a:ext cx="2046651" cy="595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14DCCC-0629-4886-8C69-3A6B2C06A5CF}"/>
              </a:ext>
            </a:extLst>
          </p:cNvPr>
          <p:cNvCxnSpPr/>
          <p:nvPr/>
        </p:nvCxnSpPr>
        <p:spPr>
          <a:xfrm flipV="1">
            <a:off x="1564640" y="3576320"/>
            <a:ext cx="1574800" cy="500718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63723C-9AA1-4561-B3B0-958E4A41A667}"/>
              </a:ext>
            </a:extLst>
          </p:cNvPr>
          <p:cNvCxnSpPr/>
          <p:nvPr/>
        </p:nvCxnSpPr>
        <p:spPr>
          <a:xfrm flipV="1">
            <a:off x="11660080" y="5765428"/>
            <a:ext cx="1574800" cy="500718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7E109A-0D52-4A45-B5B0-463DD973B9B0}"/>
                  </a:ext>
                </a:extLst>
              </p:cNvPr>
              <p:cNvSpPr txBox="1"/>
              <p:nvPr/>
            </p:nvSpPr>
            <p:spPr>
              <a:xfrm>
                <a:off x="11609309" y="6468147"/>
                <a:ext cx="1467966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</m:sSub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0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7E109A-0D52-4A45-B5B0-463DD973B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9309" y="6468147"/>
                <a:ext cx="1467966" cy="595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7107A3C-E465-4919-8721-DE8330591C42}"/>
              </a:ext>
            </a:extLst>
          </p:cNvPr>
          <p:cNvSpPr txBox="1"/>
          <p:nvPr/>
        </p:nvSpPr>
        <p:spPr>
          <a:xfrm>
            <a:off x="14532121" y="5873112"/>
            <a:ext cx="3571491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“relax the problem”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5FA0BB-C020-4F2E-A130-0C96E632BDB7}"/>
                  </a:ext>
                </a:extLst>
              </p:cNvPr>
              <p:cNvSpPr txBox="1"/>
              <p:nvPr/>
            </p:nvSpPr>
            <p:spPr>
              <a:xfrm>
                <a:off x="20350341" y="5765428"/>
                <a:ext cx="201196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𝐿𝑃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5FA0BB-C020-4F2E-A130-0C96E632B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0341" y="5765428"/>
                <a:ext cx="2011961" cy="595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256442-CD28-46CE-81FD-604D0080F8A7}"/>
              </a:ext>
            </a:extLst>
          </p:cNvPr>
          <p:cNvCxnSpPr/>
          <p:nvPr/>
        </p:nvCxnSpPr>
        <p:spPr>
          <a:xfrm>
            <a:off x="2722880" y="7609840"/>
            <a:ext cx="18938240" cy="0"/>
          </a:xfrm>
          <a:prstGeom prst="line">
            <a:avLst/>
          </a:prstGeom>
          <a:noFill/>
          <a:ln w="152400" cap="flat">
            <a:solidFill>
              <a:schemeClr val="tx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C29A001-5BB7-4339-8C17-EADED45CCFDF}"/>
              </a:ext>
            </a:extLst>
          </p:cNvPr>
          <p:cNvSpPr txBox="1"/>
          <p:nvPr/>
        </p:nvSpPr>
        <p:spPr>
          <a:xfrm>
            <a:off x="1727028" y="8420056"/>
            <a:ext cx="1094370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FFFF00"/>
                </a:solidFill>
              </a:rPr>
              <a:t>Solving:</a:t>
            </a:r>
            <a:r>
              <a:rPr lang="en-US" sz="3200" dirty="0"/>
              <a:t>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How to solve LP as elements arrive? We’ll see soon.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D79CD3-647E-47AA-9ADE-3E68058B8E40}"/>
                  </a:ext>
                </a:extLst>
              </p:cNvPr>
              <p:cNvSpPr txBox="1"/>
              <p:nvPr/>
            </p:nvSpPr>
            <p:spPr>
              <a:xfrm>
                <a:off x="1746906" y="10669613"/>
                <a:ext cx="1316963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Online rounding: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  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at each timestep, buy each set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𝑆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</m:oMath>
                </a14:m>
                <a:r>
                  <a:rPr kumimoji="0" lang="en-US" sz="3200" b="0" i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w.p.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min</m:t>
                        </m:r>
                      </m:fName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( 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Δ</m:t>
                        </m:r>
                        <m:sSub>
                          <m:sSub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sub>
                        </m:sSub>
                        <m:func>
                          <m:func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2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ln</m:t>
                            </m:r>
                          </m:fName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𝑛</m:t>
                            </m:r>
                          </m:e>
                        </m:func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, 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 )</m:t>
                        </m:r>
                      </m:e>
                    </m:func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D79CD3-647E-47AA-9ADE-3E68058B8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906" y="10669613"/>
                <a:ext cx="13169631" cy="595035"/>
              </a:xfrm>
              <a:prstGeom prst="rect">
                <a:avLst/>
              </a:prstGeom>
              <a:blipFill>
                <a:blip r:embed="rId7"/>
                <a:stretch>
                  <a:fillRect l="-1528" t="-12245" b="-316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59E45F-D975-4C56-9922-E9CE81D52D65}"/>
                  </a:ext>
                </a:extLst>
              </p:cNvPr>
              <p:cNvSpPr txBox="1"/>
              <p:nvPr/>
            </p:nvSpPr>
            <p:spPr>
              <a:xfrm>
                <a:off x="2352040" y="9218360"/>
                <a:ext cx="11109644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N.b.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values to onl</a:t>
                </a:r>
                <a:r>
                  <a:rPr lang="en-US" sz="3200" dirty="0"/>
                  <a:t>y increase (captures online nature)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59E45F-D975-4C56-9922-E9CE81D52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040" y="9218360"/>
                <a:ext cx="11109644" cy="595035"/>
              </a:xfrm>
              <a:prstGeom prst="rect">
                <a:avLst/>
              </a:prstGeom>
              <a:blipFill>
                <a:blip r:embed="rId8"/>
                <a:stretch>
                  <a:fillRect l="-1756" t="-12245" b="-316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64D7CC-55B7-4244-B63A-38F5D4F7BB6C}"/>
                  </a:ext>
                </a:extLst>
              </p:cNvPr>
              <p:cNvSpPr txBox="1"/>
              <p:nvPr/>
            </p:nvSpPr>
            <p:spPr>
              <a:xfrm>
                <a:off x="2352040" y="11588654"/>
                <a:ext cx="6942221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Same analysis:     total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d>
                      <m:d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2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ln</m:t>
                            </m:r>
                          </m:fName>
                          <m:e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𝐿𝑃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64D7CC-55B7-4244-B63A-38F5D4F7B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040" y="11588654"/>
                <a:ext cx="6942221" cy="595035"/>
              </a:xfrm>
              <a:prstGeom prst="rect">
                <a:avLst/>
              </a:prstGeom>
              <a:blipFill>
                <a:blip r:embed="rId9"/>
                <a:stretch>
                  <a:fillRect l="-2809" t="-13265" r="-1932" b="-306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1728327-1BBE-45E9-8253-213A56903A10}"/>
              </a:ext>
            </a:extLst>
          </p:cNvPr>
          <p:cNvSpPr txBox="1"/>
          <p:nvPr/>
        </p:nvSpPr>
        <p:spPr>
          <a:xfrm>
            <a:off x="17924656" y="13254335"/>
            <a:ext cx="645934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</a:rPr>
              <a:t>[Alon </a:t>
            </a:r>
            <a:r>
              <a:rPr lang="en-US" sz="2400" dirty="0" err="1">
                <a:solidFill>
                  <a:srgbClr val="FFFF00"/>
                </a:solidFill>
              </a:rPr>
              <a:t>Awerbuch</a:t>
            </a:r>
            <a:r>
              <a:rPr lang="en-US" sz="2400" dirty="0">
                <a:solidFill>
                  <a:srgbClr val="FFFF00"/>
                </a:solidFill>
              </a:rPr>
              <a:t> Azar Buchbinder </a:t>
            </a:r>
            <a:r>
              <a:rPr lang="en-US" sz="2400" dirty="0" err="1">
                <a:solidFill>
                  <a:srgbClr val="FFFF00"/>
                </a:solidFill>
              </a:rPr>
              <a:t>Naor</a:t>
            </a:r>
            <a:r>
              <a:rPr lang="en-US" sz="2400" dirty="0">
                <a:solidFill>
                  <a:srgbClr val="FFFF00"/>
                </a:solidFill>
              </a:rPr>
              <a:t> 03]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24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solving set cover LP online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2D733-C4EA-428B-95D4-968BBA0596AD}"/>
              </a:ext>
            </a:extLst>
          </p:cNvPr>
          <p:cNvGrpSpPr/>
          <p:nvPr/>
        </p:nvGrpSpPr>
        <p:grpSpPr>
          <a:xfrm>
            <a:off x="18714662" y="952500"/>
            <a:ext cx="4819558" cy="2437827"/>
            <a:chOff x="10176949" y="3668333"/>
            <a:chExt cx="4819558" cy="2437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8B69885-630F-4195-ABC8-4FE1645810F6}"/>
                    </a:ext>
                  </a:extLst>
                </p:cNvPr>
                <p:cNvSpPr txBox="1"/>
                <p:nvPr/>
              </p:nvSpPr>
              <p:spPr>
                <a:xfrm>
                  <a:off x="10176949" y="3668333"/>
                  <a:ext cx="2665923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Lato Regular"/>
                      <a:ea typeface="Lato Regular"/>
                      <a:cs typeface="Lato Regular"/>
                      <a:sym typeface="Lato Regular"/>
                    </a:rPr>
                    <a:t>min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 </m:t>
                              </m:r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8B69885-630F-4195-ABC8-4FE1645810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6949" y="3668333"/>
                  <a:ext cx="2665923" cy="595035"/>
                </a:xfrm>
                <a:prstGeom prst="rect">
                  <a:avLst/>
                </a:prstGeom>
                <a:blipFill>
                  <a:blip r:embed="rId2"/>
                  <a:stretch>
                    <a:fillRect l="-6865" t="-12245" b="-316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4EA59B-9795-4B17-B4D2-FAFAE6F8D3A4}"/>
                    </a:ext>
                  </a:extLst>
                </p:cNvPr>
                <p:cNvSpPr txBox="1"/>
                <p:nvPr/>
              </p:nvSpPr>
              <p:spPr>
                <a:xfrm>
                  <a:off x="10337604" y="4633231"/>
                  <a:ext cx="4658903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: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∈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≥ 1</m:t>
                      </m:r>
                    </m:oMath>
                  </a14:m>
                  <a:r>
                    <a:rPr kumimoji="0" 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Lato Regular"/>
                      <a:ea typeface="Lato Regular"/>
                      <a:cs typeface="Lato Regular"/>
                      <a:sym typeface="Lato Regular"/>
                    </a:rPr>
                    <a:t>      for all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𝑒</m:t>
                      </m:r>
                    </m:oMath>
                  </a14:m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4EA59B-9795-4B17-B4D2-FAFAE6F8D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7604" y="4633231"/>
                  <a:ext cx="4658903" cy="595035"/>
                </a:xfrm>
                <a:prstGeom prst="rect">
                  <a:avLst/>
                </a:prstGeom>
                <a:blipFill>
                  <a:blip r:embed="rId3"/>
                  <a:stretch>
                    <a:fillRect t="-13402" b="-3195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07E109A-0D52-4A45-B5B0-463DD973B9B0}"/>
                    </a:ext>
                  </a:extLst>
                </p:cNvPr>
                <p:cNvSpPr txBox="1"/>
                <p:nvPr/>
              </p:nvSpPr>
              <p:spPr>
                <a:xfrm>
                  <a:off x="11678883" y="5511125"/>
                  <a:ext cx="1467966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</m:sSub>
                      <m:r>
                        <a:rPr kumimoji="0" lang="en-US" sz="32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≥0</m:t>
                      </m:r>
                    </m:oMath>
                  </a14:m>
                  <a:r>
                    <a:rPr kumimoji="0" 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Lato Regular"/>
                      <a:ea typeface="Lato Regular"/>
                      <a:cs typeface="Lato Regular"/>
                      <a:sym typeface="Lato Regular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07E109A-0D52-4A45-B5B0-463DD973B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8883" y="5511125"/>
                  <a:ext cx="1467966" cy="5950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81BD7-C8ED-4289-B30C-C1094CB3AFB8}"/>
                  </a:ext>
                </a:extLst>
              </p:cNvPr>
              <p:cNvSpPr txBox="1"/>
              <p:nvPr/>
            </p:nvSpPr>
            <p:spPr>
              <a:xfrm>
                <a:off x="1786664" y="2567109"/>
                <a:ext cx="10631628" cy="508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600" dirty="0"/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When element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600" dirty="0"/>
                  <a:t> arrives:</a:t>
                </a: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    Until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600" dirty="0"/>
                  <a:t> fractionally covered</a:t>
                </a: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       increase its fractional coverage “multiplicatively”</a:t>
                </a: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81BD7-C8ED-4289-B30C-C1094CB3A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2567109"/>
                <a:ext cx="10631628" cy="5088573"/>
              </a:xfrm>
              <a:prstGeom prst="rect">
                <a:avLst/>
              </a:prstGeom>
              <a:blipFill>
                <a:blip r:embed="rId5"/>
                <a:stretch>
                  <a:fillRect l="-2122" r="-20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0FFB4F-2E6D-4057-A96A-2FACB93A764D}"/>
                  </a:ext>
                </a:extLst>
              </p:cNvPr>
              <p:cNvSpPr txBox="1"/>
              <p:nvPr/>
            </p:nvSpPr>
            <p:spPr>
              <a:xfrm>
                <a:off x="1786664" y="9258803"/>
                <a:ext cx="1209510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Gotham Bold" pitchFamily="50" charset="0"/>
                    <a:sym typeface="Lato Regular"/>
                  </a:rPr>
                  <a:t>Theorem 1: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get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fractional set cover </a:t>
                </a:r>
                <a:r>
                  <a:rPr lang="en-US" sz="3600" dirty="0"/>
                  <a:t>of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log</m:t>
                        </m:r>
                        <m: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 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𝑚</m:t>
                        </m:r>
                      </m:e>
                    </m:d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0FFB4F-2E6D-4057-A96A-2FACB93A7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9258803"/>
                <a:ext cx="12095106" cy="656590"/>
              </a:xfrm>
              <a:prstGeom prst="rect">
                <a:avLst/>
              </a:prstGeom>
              <a:blipFill>
                <a:blip r:embed="rId6"/>
                <a:stretch>
                  <a:fillRect l="-1865" t="-14815" r="-958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DE747B-2ED0-4943-AAB5-5C80ECEA0507}"/>
                  </a:ext>
                </a:extLst>
              </p:cNvPr>
              <p:cNvSpPr txBox="1"/>
              <p:nvPr/>
            </p:nvSpPr>
            <p:spPr>
              <a:xfrm>
                <a:off x="1786664" y="11518515"/>
                <a:ext cx="1949764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⇒  </m:t>
                    </m:r>
                  </m:oMath>
                </a14:m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Gotham Bold" pitchFamily="50" charset="0"/>
                    <a:sym typeface="Lato Regular"/>
                  </a:rPr>
                  <a:t>Theorem 2:</a:t>
                </a: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Gotham Bold" pitchFamily="50" charset="0"/>
                    <a:sym typeface="Lato Regular"/>
                  </a:rPr>
                  <a:t> </a:t>
                </a:r>
                <a:r>
                  <a:rPr lang="en-US" sz="3600" dirty="0" err="1"/>
                  <a:t>Above+rand.</a:t>
                </a:r>
                <a:r>
                  <a:rPr kumimoji="0" lang="en-US" sz="3600" b="0" i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round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produces integer set cover with E[cost]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log</m:t>
                        </m:r>
                        <m: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 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𝑚</m:t>
                        </m:r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DE747B-2ED0-4943-AAB5-5C80ECEA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11518515"/>
                <a:ext cx="19497645" cy="656590"/>
              </a:xfrm>
              <a:prstGeom prst="rect">
                <a:avLst/>
              </a:prstGeom>
              <a:blipFill>
                <a:blip r:embed="rId7"/>
                <a:stretch>
                  <a:fillRect t="-15888" r="-188" b="-345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19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Online Set Cover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/>
                  <a:t>Set system. n elements arrive over time, want to maintain a cover.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    Goal: minimize cost of sets picked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chemeClr val="accent5"/>
                    </a:solidFill>
                  </a:rPr>
                  <a:t>Competitive ratio</a:t>
                </a:r>
                <a:r>
                  <a:rPr lang="en-US" sz="48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4800" dirty="0"/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:     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serve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Want to minimize the competitive ratio.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2"/>
                <a:stretch>
                  <a:fillRect l="-1347" t="-1620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53580C62-3430-5315-2398-7178EB503E8D}"/>
              </a:ext>
            </a:extLst>
          </p:cNvPr>
          <p:cNvSpPr/>
          <p:nvPr/>
        </p:nvSpPr>
        <p:spPr>
          <a:xfrm rot="19773004">
            <a:off x="18193871" y="7221071"/>
            <a:ext cx="4983629" cy="2541494"/>
          </a:xfrm>
          <a:prstGeom prst="ellipse">
            <a:avLst/>
          </a:prstGeom>
          <a:solidFill>
            <a:srgbClr val="000000">
              <a:alpha val="50196"/>
            </a:srgbClr>
          </a:solidFill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ACCD79-9AA7-60B1-3729-32BC2EE56BE0}"/>
              </a:ext>
            </a:extLst>
          </p:cNvPr>
          <p:cNvSpPr/>
          <p:nvPr/>
        </p:nvSpPr>
        <p:spPr>
          <a:xfrm rot="19773004">
            <a:off x="18812622" y="8192130"/>
            <a:ext cx="2411143" cy="4283233"/>
          </a:xfrm>
          <a:prstGeom prst="ellipse">
            <a:avLst/>
          </a:prstGeom>
          <a:solidFill>
            <a:srgbClr val="000000">
              <a:alpha val="50196"/>
            </a:srgbClr>
          </a:solidFill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4453BF-AFC2-00B3-E2F0-9656ADA93CCA}"/>
              </a:ext>
            </a:extLst>
          </p:cNvPr>
          <p:cNvSpPr/>
          <p:nvPr/>
        </p:nvSpPr>
        <p:spPr>
          <a:xfrm rot="19773004" flipH="1">
            <a:off x="19939514" y="8369126"/>
            <a:ext cx="3294128" cy="2541494"/>
          </a:xfrm>
          <a:prstGeom prst="ellipse">
            <a:avLst/>
          </a:prstGeom>
          <a:solidFill>
            <a:srgbClr val="000000">
              <a:alpha val="50196"/>
            </a:srgbClr>
          </a:solidFill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6" name="Oval 43">
            <a:extLst>
              <a:ext uri="{FF2B5EF4-FFF2-40B4-BE49-F238E27FC236}">
                <a16:creationId xmlns:a16="http://schemas.microsoft.com/office/drawing/2014/main" id="{80751B45-E93E-67E6-C83C-B60D1F08E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7372" y="9598965"/>
            <a:ext cx="137160" cy="13716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DB0296-7A68-8185-D47D-ADB3AF10C7A3}"/>
                  </a:ext>
                </a:extLst>
              </p:cNvPr>
              <p:cNvSpPr txBox="1"/>
              <p:nvPr/>
            </p:nvSpPr>
            <p:spPr>
              <a:xfrm>
                <a:off x="21979292" y="5867370"/>
                <a:ext cx="717825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DB0296-7A68-8185-D47D-ADB3AF10C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9292" y="5867370"/>
                <a:ext cx="717825" cy="718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43">
            <a:extLst>
              <a:ext uri="{FF2B5EF4-FFF2-40B4-BE49-F238E27FC236}">
                <a16:creationId xmlns:a16="http://schemas.microsoft.com/office/drawing/2014/main" id="{3AC7890E-7930-0715-E855-F6B12A496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9076" y="10483973"/>
            <a:ext cx="137160" cy="13716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899083-17E3-E854-D378-E81AE022265B}"/>
                  </a:ext>
                </a:extLst>
              </p:cNvPr>
              <p:cNvSpPr txBox="1"/>
              <p:nvPr/>
            </p:nvSpPr>
            <p:spPr>
              <a:xfrm>
                <a:off x="20679753" y="9824572"/>
                <a:ext cx="755271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𝑣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899083-17E3-E854-D378-E81AE0222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9753" y="9824572"/>
                <a:ext cx="755271" cy="7181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43">
            <a:extLst>
              <a:ext uri="{FF2B5EF4-FFF2-40B4-BE49-F238E27FC236}">
                <a16:creationId xmlns:a16="http://schemas.microsoft.com/office/drawing/2014/main" id="{9396BAE8-36B8-5B36-F995-38EB526CC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6500" y="9899293"/>
            <a:ext cx="137160" cy="13716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6F61EE-D7FF-6787-FC6C-9071CAD0AC54}"/>
                  </a:ext>
                </a:extLst>
              </p:cNvPr>
              <p:cNvSpPr txBox="1"/>
              <p:nvPr/>
            </p:nvSpPr>
            <p:spPr>
              <a:xfrm>
                <a:off x="21937177" y="9239892"/>
                <a:ext cx="755271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𝑣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6F61EE-D7FF-6787-FC6C-9071CAD0A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7177" y="9239892"/>
                <a:ext cx="755271" cy="7181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51D5B7-1EFC-6580-037A-A53203067F18}"/>
                  </a:ext>
                </a:extLst>
              </p:cNvPr>
              <p:cNvSpPr txBox="1"/>
              <p:nvPr/>
            </p:nvSpPr>
            <p:spPr>
              <a:xfrm>
                <a:off x="20466380" y="9091964"/>
                <a:ext cx="743409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𝑣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51D5B7-1EFC-6580-037A-A53203067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6380" y="9091964"/>
                <a:ext cx="743409" cy="7181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768B12-1A83-9BA5-6C9F-4BBEEE66516F}"/>
                  </a:ext>
                </a:extLst>
              </p:cNvPr>
              <p:cNvSpPr txBox="1"/>
              <p:nvPr/>
            </p:nvSpPr>
            <p:spPr>
              <a:xfrm>
                <a:off x="19613616" y="12028399"/>
                <a:ext cx="729687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768B12-1A83-9BA5-6C9F-4BBEEE665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3616" y="12028399"/>
                <a:ext cx="729687" cy="7181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42D41F-3A9D-D27B-1A19-D8ECA100EE12}"/>
                  </a:ext>
                </a:extLst>
              </p:cNvPr>
              <p:cNvSpPr txBox="1"/>
              <p:nvPr/>
            </p:nvSpPr>
            <p:spPr>
              <a:xfrm>
                <a:off x="22519066" y="10444277"/>
                <a:ext cx="729687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42D41F-3A9D-D27B-1A19-D8ECA100E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9066" y="10444277"/>
                <a:ext cx="729687" cy="718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[Alon Awerbuch Azar Buchbinder Naor 03]">
            <a:extLst>
              <a:ext uri="{FF2B5EF4-FFF2-40B4-BE49-F238E27FC236}">
                <a16:creationId xmlns:a16="http://schemas.microsoft.com/office/drawing/2014/main" id="{2D437433-A6DE-4D74-9090-145135F34170}"/>
              </a:ext>
            </a:extLst>
          </p:cNvPr>
          <p:cNvSpPr txBox="1"/>
          <p:nvPr/>
        </p:nvSpPr>
        <p:spPr>
          <a:xfrm>
            <a:off x="15076871" y="13251313"/>
            <a:ext cx="9237555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[Alon </a:t>
            </a:r>
            <a:r>
              <a:rPr sz="2400" dirty="0" err="1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Awerbuch</a:t>
            </a:r>
            <a:r>
              <a:rPr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Azar Buchbinder </a:t>
            </a:r>
            <a:r>
              <a:rPr sz="2400" dirty="0" err="1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Naor</a:t>
            </a:r>
            <a:r>
              <a:rPr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03]</a:t>
            </a:r>
          </a:p>
        </p:txBody>
      </p:sp>
    </p:spTree>
    <p:extLst>
      <p:ext uri="{BB962C8B-B14F-4D97-AF65-F5344CB8AC3E}">
        <p14:creationId xmlns:p14="http://schemas.microsoft.com/office/powerpoint/2010/main" val="4157501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E9893C2-7356-4986-B249-8230E67EC007}"/>
              </a:ext>
            </a:extLst>
          </p:cNvPr>
          <p:cNvSpPr/>
          <p:nvPr/>
        </p:nvSpPr>
        <p:spPr>
          <a:xfrm>
            <a:off x="1411357" y="3350571"/>
            <a:ext cx="13060017" cy="3467673"/>
          </a:xfrm>
          <a:prstGeom prst="rect">
            <a:avLst/>
          </a:prstGeom>
          <a:solidFill>
            <a:srgbClr val="FFFFFF">
              <a:alpha val="16078"/>
            </a:srgb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solving set cover LP online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2D733-C4EA-428B-95D4-968BBA0596AD}"/>
              </a:ext>
            </a:extLst>
          </p:cNvPr>
          <p:cNvGrpSpPr/>
          <p:nvPr/>
        </p:nvGrpSpPr>
        <p:grpSpPr>
          <a:xfrm>
            <a:off x="18875317" y="952500"/>
            <a:ext cx="4658903" cy="2437827"/>
            <a:chOff x="10337604" y="3668333"/>
            <a:chExt cx="4658903" cy="2437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8B69885-630F-4195-ABC8-4FE1645810F6}"/>
                    </a:ext>
                  </a:extLst>
                </p:cNvPr>
                <p:cNvSpPr txBox="1"/>
                <p:nvPr/>
              </p:nvSpPr>
              <p:spPr>
                <a:xfrm>
                  <a:off x="10612068" y="3668333"/>
                  <a:ext cx="1795683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Lato Regular"/>
                      <a:ea typeface="Lato Regular"/>
                      <a:cs typeface="Lato Regular"/>
                      <a:sym typeface="Lato Regular"/>
                    </a:rPr>
                    <a:t>min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8B69885-630F-4195-ABC8-4FE1645810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2068" y="3668333"/>
                  <a:ext cx="1795683" cy="595035"/>
                </a:xfrm>
                <a:prstGeom prst="rect">
                  <a:avLst/>
                </a:prstGeom>
                <a:blipFill>
                  <a:blip r:embed="rId2"/>
                  <a:stretch>
                    <a:fillRect l="-10508" t="-12245" b="-316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4EA59B-9795-4B17-B4D2-FAFAE6F8D3A4}"/>
                    </a:ext>
                  </a:extLst>
                </p:cNvPr>
                <p:cNvSpPr txBox="1"/>
                <p:nvPr/>
              </p:nvSpPr>
              <p:spPr>
                <a:xfrm>
                  <a:off x="10337604" y="4633231"/>
                  <a:ext cx="4658903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: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∈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≥ 1</m:t>
                      </m:r>
                    </m:oMath>
                  </a14:m>
                  <a:r>
                    <a:rPr kumimoji="0" 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Lato Regular"/>
                      <a:ea typeface="Lato Regular"/>
                      <a:cs typeface="Lato Regular"/>
                      <a:sym typeface="Lato Regular"/>
                    </a:rPr>
                    <a:t>      for all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𝑒</m:t>
                      </m:r>
                    </m:oMath>
                  </a14:m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4EA59B-9795-4B17-B4D2-FAFAE6F8D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7604" y="4633231"/>
                  <a:ext cx="4658903" cy="595035"/>
                </a:xfrm>
                <a:prstGeom prst="rect">
                  <a:avLst/>
                </a:prstGeom>
                <a:blipFill>
                  <a:blip r:embed="rId3"/>
                  <a:stretch>
                    <a:fillRect t="-13402" b="-3195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07E109A-0D52-4A45-B5B0-463DD973B9B0}"/>
                    </a:ext>
                  </a:extLst>
                </p:cNvPr>
                <p:cNvSpPr txBox="1"/>
                <p:nvPr/>
              </p:nvSpPr>
              <p:spPr>
                <a:xfrm>
                  <a:off x="11678883" y="5511125"/>
                  <a:ext cx="1467966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</m:sSub>
                      <m:r>
                        <a:rPr kumimoji="0" lang="en-US" sz="32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≥0</m:t>
                      </m:r>
                    </m:oMath>
                  </a14:m>
                  <a:r>
                    <a:rPr kumimoji="0" 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Lato Regular"/>
                      <a:ea typeface="Lato Regular"/>
                      <a:cs typeface="Lato Regular"/>
                      <a:sym typeface="Lato Regular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07E109A-0D52-4A45-B5B0-463DD973B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8883" y="5511125"/>
                  <a:ext cx="1467966" cy="5950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81BD7-C8ED-4289-B30C-C1094CB3AFB8}"/>
                  </a:ext>
                </a:extLst>
              </p:cNvPr>
              <p:cNvSpPr txBox="1"/>
              <p:nvPr/>
            </p:nvSpPr>
            <p:spPr>
              <a:xfrm>
                <a:off x="1786664" y="3398104"/>
                <a:ext cx="12116843" cy="34265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Gotham Bold" pitchFamily="50" charset="0"/>
                    <a:sym typeface="Lato Regular"/>
                  </a:rPr>
                  <a:t>Algo 1:</a:t>
                </a: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(unit cost sets) </a:t>
                </a: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600" dirty="0"/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←1/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dirty="0"/>
                  <a:t> for all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600" dirty="0"/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When element e arrives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: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𝑒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∈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sub>
                        </m:sSub>
                      </m:e>
                    </m:nary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&lt;1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: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3600" dirty="0"/>
                  <a:t>         Repeatedly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←2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for</a:t>
                </a:r>
                <a:r>
                  <a:rPr lang="en-US" sz="3600" dirty="0"/>
                  <a:t>all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𝑆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∋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𝑒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until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nary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81BD7-C8ED-4289-B30C-C1094CB3A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3398104"/>
                <a:ext cx="12116843" cy="3426579"/>
              </a:xfrm>
              <a:prstGeom prst="rect">
                <a:avLst/>
              </a:prstGeom>
              <a:blipFill>
                <a:blip r:embed="rId5"/>
                <a:stretch>
                  <a:fillRect l="-1861" t="-2487" r="-956" b="-28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AFA865-1F4F-45A3-A778-7AF752E0B1B3}"/>
                  </a:ext>
                </a:extLst>
              </p:cNvPr>
              <p:cNvSpPr txBox="1"/>
              <p:nvPr/>
            </p:nvSpPr>
            <p:spPr>
              <a:xfrm>
                <a:off x="1786664" y="7648880"/>
                <a:ext cx="868500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Gotham Bold" pitchFamily="50" charset="0"/>
                    <a:sym typeface="Lato Regular"/>
                  </a:rPr>
                  <a:t>Theorem: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Algo 1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has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log</m:t>
                        </m:r>
                        <m: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 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𝑚</m:t>
                        </m:r>
                      </m:e>
                    </m:d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OPT.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AFA865-1F4F-45A3-A778-7AF752E0B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7648880"/>
                <a:ext cx="8685006" cy="656590"/>
              </a:xfrm>
              <a:prstGeom prst="rect">
                <a:avLst/>
              </a:prstGeom>
              <a:blipFill>
                <a:blip r:embed="rId6"/>
                <a:stretch>
                  <a:fillRect l="-2596" t="-14953" r="-1614" b="-345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FF1EF9C-1056-4471-83B5-6C2F8F83702A}"/>
              </a:ext>
            </a:extLst>
          </p:cNvPr>
          <p:cNvSpPr txBox="1"/>
          <p:nvPr/>
        </p:nvSpPr>
        <p:spPr>
          <a:xfrm>
            <a:off x="1786664" y="9027075"/>
            <a:ext cx="160460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otham Bold" pitchFamily="50" charset="0"/>
                <a:sym typeface="Lato Regular"/>
              </a:rPr>
              <a:t>Proof: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363B16-65E6-4547-8208-596E6F662D59}"/>
                  </a:ext>
                </a:extLst>
              </p:cNvPr>
              <p:cNvSpPr txBox="1"/>
              <p:nvPr/>
            </p:nvSpPr>
            <p:spPr>
              <a:xfrm>
                <a:off x="2323605" y="9961890"/>
                <a:ext cx="15760981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If element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fractionally uncovered:</a:t>
                </a: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   increase objective by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2. Also,</a:t>
                </a:r>
                <a:r>
                  <a:rPr lang="en-US" sz="3600" dirty="0"/>
                  <a:t> increase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𝑆</m:t>
                            </m:r>
                          </m:e>
                          <m:sup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𝑆</m:t>
                        </m:r>
                      </m:e>
                      <m:sup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FillTx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is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set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covering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363B16-65E6-4547-8208-596E6F662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05" y="9961890"/>
                <a:ext cx="15760981" cy="1210588"/>
              </a:xfrm>
              <a:prstGeom prst="rect">
                <a:avLst/>
              </a:prstGeom>
              <a:blipFill>
                <a:blip r:embed="rId7"/>
                <a:stretch>
                  <a:fillRect l="-1431" t="-7538" b="-1758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6B92AAC-5530-47BA-9369-FE3FBA4FA369}"/>
                  </a:ext>
                </a:extLst>
              </p:cNvPr>
              <p:cNvSpPr txBox="1"/>
              <p:nvPr/>
            </p:nvSpPr>
            <p:spPr>
              <a:xfrm>
                <a:off x="2323605" y="12375894"/>
                <a:ext cx="672459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e>
                          <m:sup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doubled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𝑚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times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6B92AAC-5530-47BA-9369-FE3FBA4FA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05" y="12375894"/>
                <a:ext cx="6724598" cy="656590"/>
              </a:xfrm>
              <a:prstGeom prst="rect">
                <a:avLst/>
              </a:prstGeom>
              <a:blipFill>
                <a:blip r:embed="rId8"/>
                <a:stretch>
                  <a:fillRect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E59F60A-2CB4-4E11-A192-3C3C3D96FE11}"/>
                  </a:ext>
                </a:extLst>
              </p:cNvPr>
              <p:cNvSpPr txBox="1"/>
              <p:nvPr/>
            </p:nvSpPr>
            <p:spPr>
              <a:xfrm>
                <a:off x="2323605" y="11546131"/>
                <a:ext cx="567424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“charge” cost increase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e>
                      <m:sup>
                        <m: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E59F60A-2CB4-4E11-A192-3C3C3D96F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05" y="11546131"/>
                <a:ext cx="5674246" cy="656590"/>
              </a:xfrm>
              <a:prstGeom prst="rect">
                <a:avLst/>
              </a:prstGeom>
              <a:blipFill>
                <a:blip r:embed="rId9"/>
                <a:stretch>
                  <a:fillRect l="-3974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">
            <a:extLst>
              <a:ext uri="{FF2B5EF4-FFF2-40B4-BE49-F238E27FC236}">
                <a16:creationId xmlns:a16="http://schemas.microsoft.com/office/drawing/2014/main" id="{375EC6E7-53A3-4DB1-BA40-9705B1EA8118}"/>
              </a:ext>
            </a:extLst>
          </p:cNvPr>
          <p:cNvGrpSpPr/>
          <p:nvPr/>
        </p:nvGrpSpPr>
        <p:grpSpPr>
          <a:xfrm>
            <a:off x="20319781" y="5460162"/>
            <a:ext cx="3336333" cy="7303338"/>
            <a:chOff x="-1" y="-1"/>
            <a:chExt cx="5425767" cy="7303336"/>
          </a:xfrm>
        </p:grpSpPr>
        <p:sp>
          <p:nvSpPr>
            <p:cNvPr id="107" name="Circle">
              <a:extLst>
                <a:ext uri="{FF2B5EF4-FFF2-40B4-BE49-F238E27FC236}">
                  <a16:creationId xmlns:a16="http://schemas.microsoft.com/office/drawing/2014/main" id="{46CBF81F-5FBA-4299-9433-8E379ABF332B}"/>
                </a:ext>
              </a:extLst>
            </p:cNvPr>
            <p:cNvSpPr/>
            <p:nvPr/>
          </p:nvSpPr>
          <p:spPr>
            <a:xfrm>
              <a:off x="4979649" y="4250042"/>
              <a:ext cx="446117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 dirty="0"/>
            </a:p>
          </p:txBody>
        </p:sp>
        <p:sp>
          <p:nvSpPr>
            <p:cNvPr id="109" name="Line">
              <a:extLst>
                <a:ext uri="{FF2B5EF4-FFF2-40B4-BE49-F238E27FC236}">
                  <a16:creationId xmlns:a16="http://schemas.microsoft.com/office/drawing/2014/main" id="{805B2C4E-B5F0-4538-8B43-802C5C7BEF76}"/>
                </a:ext>
              </a:extLst>
            </p:cNvPr>
            <p:cNvSpPr/>
            <p:nvPr/>
          </p:nvSpPr>
          <p:spPr>
            <a:xfrm flipV="1">
              <a:off x="36185" y="4387180"/>
              <a:ext cx="5022516" cy="291615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10" name="Line">
              <a:extLst>
                <a:ext uri="{FF2B5EF4-FFF2-40B4-BE49-F238E27FC236}">
                  <a16:creationId xmlns:a16="http://schemas.microsoft.com/office/drawing/2014/main" id="{EE4D8114-9D2F-402A-93A3-4130F313A360}"/>
                </a:ext>
              </a:extLst>
            </p:cNvPr>
            <p:cNvSpPr/>
            <p:nvPr/>
          </p:nvSpPr>
          <p:spPr>
            <a:xfrm>
              <a:off x="44872" y="1479425"/>
              <a:ext cx="5028762" cy="29024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11" name="Line">
              <a:extLst>
                <a:ext uri="{FF2B5EF4-FFF2-40B4-BE49-F238E27FC236}">
                  <a16:creationId xmlns:a16="http://schemas.microsoft.com/office/drawing/2014/main" id="{73B7A51D-6CE9-46A1-9174-974ECDA402B4}"/>
                </a:ext>
              </a:extLst>
            </p:cNvPr>
            <p:cNvSpPr/>
            <p:nvPr/>
          </p:nvSpPr>
          <p:spPr>
            <a:xfrm>
              <a:off x="-1" y="-1"/>
              <a:ext cx="5070744" cy="436743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29" name="Circle">
            <a:extLst>
              <a:ext uri="{FF2B5EF4-FFF2-40B4-BE49-F238E27FC236}">
                <a16:creationId xmlns:a16="http://schemas.microsoft.com/office/drawing/2014/main" id="{7932BA2D-9612-429C-A54B-7AB1B89369D9}"/>
              </a:ext>
            </a:extLst>
          </p:cNvPr>
          <p:cNvSpPr/>
          <p:nvPr/>
        </p:nvSpPr>
        <p:spPr>
          <a:xfrm>
            <a:off x="20180927" y="6793664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0" name="Circle">
            <a:extLst>
              <a:ext uri="{FF2B5EF4-FFF2-40B4-BE49-F238E27FC236}">
                <a16:creationId xmlns:a16="http://schemas.microsoft.com/office/drawing/2014/main" id="{EA34FA25-A38B-419D-A935-0D6A93BF72B3}"/>
              </a:ext>
            </a:extLst>
          </p:cNvPr>
          <p:cNvSpPr/>
          <p:nvPr/>
        </p:nvSpPr>
        <p:spPr>
          <a:xfrm>
            <a:off x="20180927" y="5335394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1" name="Circle">
            <a:extLst>
              <a:ext uri="{FF2B5EF4-FFF2-40B4-BE49-F238E27FC236}">
                <a16:creationId xmlns:a16="http://schemas.microsoft.com/office/drawing/2014/main" id="{E1FA7329-F5A8-4447-8352-338AC4C8EC27}"/>
              </a:ext>
            </a:extLst>
          </p:cNvPr>
          <p:cNvSpPr/>
          <p:nvPr/>
        </p:nvSpPr>
        <p:spPr>
          <a:xfrm>
            <a:off x="20180927" y="8251935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2" name="Circle">
            <a:extLst>
              <a:ext uri="{FF2B5EF4-FFF2-40B4-BE49-F238E27FC236}">
                <a16:creationId xmlns:a16="http://schemas.microsoft.com/office/drawing/2014/main" id="{A519F6C7-4442-409C-8BBC-460C19F21FFD}"/>
              </a:ext>
            </a:extLst>
          </p:cNvPr>
          <p:cNvSpPr/>
          <p:nvPr/>
        </p:nvSpPr>
        <p:spPr>
          <a:xfrm>
            <a:off x="20180927" y="11168477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3" name="Circle">
            <a:extLst>
              <a:ext uri="{FF2B5EF4-FFF2-40B4-BE49-F238E27FC236}">
                <a16:creationId xmlns:a16="http://schemas.microsoft.com/office/drawing/2014/main" id="{0015636C-EAEC-4C08-8EF8-D7C7FDE1FC2E}"/>
              </a:ext>
            </a:extLst>
          </p:cNvPr>
          <p:cNvSpPr/>
          <p:nvPr/>
        </p:nvSpPr>
        <p:spPr>
          <a:xfrm>
            <a:off x="20180927" y="9710206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4" name="Circle">
            <a:extLst>
              <a:ext uri="{FF2B5EF4-FFF2-40B4-BE49-F238E27FC236}">
                <a16:creationId xmlns:a16="http://schemas.microsoft.com/office/drawing/2014/main" id="{B08CAB64-425D-4D58-9BDE-CFC80DFC4349}"/>
              </a:ext>
            </a:extLst>
          </p:cNvPr>
          <p:cNvSpPr/>
          <p:nvPr/>
        </p:nvSpPr>
        <p:spPr>
          <a:xfrm>
            <a:off x="20180927" y="12626747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72A680-432F-4DF6-B193-0BFDAB00D7B7}"/>
              </a:ext>
            </a:extLst>
          </p:cNvPr>
          <p:cNvGrpSpPr/>
          <p:nvPr/>
        </p:nvGrpSpPr>
        <p:grpSpPr>
          <a:xfrm>
            <a:off x="19180690" y="5199282"/>
            <a:ext cx="875217" cy="7832154"/>
            <a:chOff x="19180690" y="5199282"/>
            <a:chExt cx="875217" cy="783215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811020D-28A2-479D-B798-626968953E28}"/>
                </a:ext>
              </a:extLst>
            </p:cNvPr>
            <p:cNvSpPr txBox="1"/>
            <p:nvPr/>
          </p:nvSpPr>
          <p:spPr>
            <a:xfrm>
              <a:off x="19180690" y="5199282"/>
              <a:ext cx="67646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1/8 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E5C1714-11F8-4B3A-8EDD-4DD578A988A6}"/>
                </a:ext>
              </a:extLst>
            </p:cNvPr>
            <p:cNvSpPr txBox="1"/>
            <p:nvPr/>
          </p:nvSpPr>
          <p:spPr>
            <a:xfrm>
              <a:off x="19180690" y="6622038"/>
              <a:ext cx="67646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1/8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2FE3215-2FFE-4A47-AC84-85FB174BB241}"/>
                </a:ext>
              </a:extLst>
            </p:cNvPr>
            <p:cNvSpPr txBox="1"/>
            <p:nvPr/>
          </p:nvSpPr>
          <p:spPr>
            <a:xfrm>
              <a:off x="19201506" y="12559512"/>
              <a:ext cx="85440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1/32 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9A8F306-6601-4C6C-B22C-BAA02CBC6FC8}"/>
              </a:ext>
            </a:extLst>
          </p:cNvPr>
          <p:cNvGrpSpPr/>
          <p:nvPr/>
        </p:nvGrpSpPr>
        <p:grpSpPr>
          <a:xfrm>
            <a:off x="19192323" y="5171210"/>
            <a:ext cx="875217" cy="7832154"/>
            <a:chOff x="19180690" y="5199282"/>
            <a:chExt cx="875217" cy="7832154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32624D8-C8ED-4061-9AA3-A2F89F67E041}"/>
                </a:ext>
              </a:extLst>
            </p:cNvPr>
            <p:cNvSpPr txBox="1"/>
            <p:nvPr/>
          </p:nvSpPr>
          <p:spPr>
            <a:xfrm>
              <a:off x="19180690" y="5199282"/>
              <a:ext cx="67646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1/4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BBD74030-540B-4D43-8B79-CECC753CF1FF}"/>
                </a:ext>
              </a:extLst>
            </p:cNvPr>
            <p:cNvSpPr txBox="1"/>
            <p:nvPr/>
          </p:nvSpPr>
          <p:spPr>
            <a:xfrm>
              <a:off x="19180690" y="6622038"/>
              <a:ext cx="67646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1/4 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FE1D0F7-661B-465F-B2F2-BB8457C2335A}"/>
                </a:ext>
              </a:extLst>
            </p:cNvPr>
            <p:cNvSpPr txBox="1"/>
            <p:nvPr/>
          </p:nvSpPr>
          <p:spPr>
            <a:xfrm>
              <a:off x="19201506" y="12559512"/>
              <a:ext cx="85440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1/16 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4C842F3-8081-4E50-A250-66BCB9CE0981}"/>
              </a:ext>
            </a:extLst>
          </p:cNvPr>
          <p:cNvGrpSpPr/>
          <p:nvPr/>
        </p:nvGrpSpPr>
        <p:grpSpPr>
          <a:xfrm>
            <a:off x="19235581" y="5199282"/>
            <a:ext cx="786250" cy="7832154"/>
            <a:chOff x="19180690" y="5199282"/>
            <a:chExt cx="786250" cy="7832154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5C2AB294-19BE-4F64-A072-0F6D1F1AF634}"/>
                </a:ext>
              </a:extLst>
            </p:cNvPr>
            <p:cNvSpPr txBox="1"/>
            <p:nvPr/>
          </p:nvSpPr>
          <p:spPr>
            <a:xfrm>
              <a:off x="19180690" y="5199282"/>
              <a:ext cx="67646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1/2 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EC09676-83B5-478D-BD84-1DAFB8AAEAB2}"/>
                </a:ext>
              </a:extLst>
            </p:cNvPr>
            <p:cNvSpPr txBox="1"/>
            <p:nvPr/>
          </p:nvSpPr>
          <p:spPr>
            <a:xfrm>
              <a:off x="19180690" y="6622038"/>
              <a:ext cx="67646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1/2 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F1E577FE-ABBD-4CDE-9758-9BE577B0ED23}"/>
                </a:ext>
              </a:extLst>
            </p:cNvPr>
            <p:cNvSpPr txBox="1"/>
            <p:nvPr/>
          </p:nvSpPr>
          <p:spPr>
            <a:xfrm>
              <a:off x="19290473" y="12559512"/>
              <a:ext cx="67646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1/8 </a:t>
              </a:r>
            </a:p>
          </p:txBody>
        </p:sp>
      </p:grpSp>
      <p:sp>
        <p:nvSpPr>
          <p:cNvPr id="154" name="Circle">
            <a:extLst>
              <a:ext uri="{FF2B5EF4-FFF2-40B4-BE49-F238E27FC236}">
                <a16:creationId xmlns:a16="http://schemas.microsoft.com/office/drawing/2014/main" id="{A5AB88D6-1CB4-4C2D-9AF3-7E3CC79E41EB}"/>
              </a:ext>
            </a:extLst>
          </p:cNvPr>
          <p:cNvSpPr/>
          <p:nvPr/>
        </p:nvSpPr>
        <p:spPr>
          <a:xfrm>
            <a:off x="20073052" y="12587407"/>
            <a:ext cx="412519" cy="412519"/>
          </a:xfrm>
          <a:prstGeom prst="ellipse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563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48" grpId="0"/>
      <p:bldP spid="51" grpId="0"/>
      <p:bldP spid="52" grpId="0"/>
      <p:bldP spid="106" grpId="0" animBg="1" advAuto="0"/>
      <p:bldP spid="1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E9893C2-7356-4986-B249-8230E67EC007}"/>
              </a:ext>
            </a:extLst>
          </p:cNvPr>
          <p:cNvSpPr/>
          <p:nvPr/>
        </p:nvSpPr>
        <p:spPr>
          <a:xfrm>
            <a:off x="1391479" y="3011056"/>
            <a:ext cx="14150614" cy="4014216"/>
          </a:xfrm>
          <a:prstGeom prst="rect">
            <a:avLst/>
          </a:prstGeom>
          <a:solidFill>
            <a:srgbClr val="FFFFFF">
              <a:alpha val="16078"/>
            </a:srgb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solving set cover LP online </a:t>
            </a:r>
            <a:r>
              <a:rPr lang="en-US" dirty="0">
                <a:solidFill>
                  <a:srgbClr val="FFFF00"/>
                </a:solidFill>
              </a:rPr>
              <a:t>(costs)</a:t>
            </a:r>
            <a:endParaRPr dirty="0">
              <a:solidFill>
                <a:srgbClr val="FFFF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2D733-C4EA-428B-95D4-968BBA0596AD}"/>
              </a:ext>
            </a:extLst>
          </p:cNvPr>
          <p:cNvGrpSpPr/>
          <p:nvPr/>
        </p:nvGrpSpPr>
        <p:grpSpPr>
          <a:xfrm>
            <a:off x="18714662" y="952500"/>
            <a:ext cx="4819558" cy="2437827"/>
            <a:chOff x="10176949" y="3668333"/>
            <a:chExt cx="4819558" cy="2437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8B69885-630F-4195-ABC8-4FE1645810F6}"/>
                    </a:ext>
                  </a:extLst>
                </p:cNvPr>
                <p:cNvSpPr txBox="1"/>
                <p:nvPr/>
              </p:nvSpPr>
              <p:spPr>
                <a:xfrm>
                  <a:off x="10176949" y="3668333"/>
                  <a:ext cx="2665923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Lato Regular"/>
                      <a:ea typeface="Lato Regular"/>
                      <a:cs typeface="Lato Regular"/>
                      <a:sym typeface="Lato Regular"/>
                    </a:rPr>
                    <a:t>min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 </m:t>
                              </m:r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8B69885-630F-4195-ABC8-4FE1645810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6949" y="3668333"/>
                  <a:ext cx="2665923" cy="595035"/>
                </a:xfrm>
                <a:prstGeom prst="rect">
                  <a:avLst/>
                </a:prstGeom>
                <a:blipFill>
                  <a:blip r:embed="rId2"/>
                  <a:stretch>
                    <a:fillRect l="-6865" t="-12245" b="-316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4EA59B-9795-4B17-B4D2-FAFAE6F8D3A4}"/>
                    </a:ext>
                  </a:extLst>
                </p:cNvPr>
                <p:cNvSpPr txBox="1"/>
                <p:nvPr/>
              </p:nvSpPr>
              <p:spPr>
                <a:xfrm>
                  <a:off x="10337604" y="4633231"/>
                  <a:ext cx="4658903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: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∈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≥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1</m:t>
                      </m:r>
                    </m:oMath>
                  </a14:m>
                  <a:r>
                    <a:rPr kumimoji="0" 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Lato Regular"/>
                      <a:ea typeface="Lato Regular"/>
                      <a:cs typeface="Lato Regular"/>
                      <a:sym typeface="Lato Regular"/>
                    </a:rPr>
                    <a:t>      for all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𝑒</m:t>
                      </m:r>
                    </m:oMath>
                  </a14:m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4EA59B-9795-4B17-B4D2-FAFAE6F8D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7604" y="4633231"/>
                  <a:ext cx="4658903" cy="595035"/>
                </a:xfrm>
                <a:prstGeom prst="rect">
                  <a:avLst/>
                </a:prstGeom>
                <a:blipFill>
                  <a:blip r:embed="rId3"/>
                  <a:stretch>
                    <a:fillRect t="-13402" b="-3195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07E109A-0D52-4A45-B5B0-463DD973B9B0}"/>
                    </a:ext>
                  </a:extLst>
                </p:cNvPr>
                <p:cNvSpPr txBox="1"/>
                <p:nvPr/>
              </p:nvSpPr>
              <p:spPr>
                <a:xfrm>
                  <a:off x="11678883" y="5511125"/>
                  <a:ext cx="1467966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</m:sSub>
                      <m:r>
                        <a:rPr kumimoji="0" lang="en-US" sz="32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≥</m:t>
                      </m:r>
                      <m:r>
                        <a:rPr kumimoji="0" lang="en-US" sz="32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0</m:t>
                      </m:r>
                    </m:oMath>
                  </a14:m>
                  <a:r>
                    <a:rPr kumimoji="0" 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Lato Regular"/>
                      <a:ea typeface="Lato Regular"/>
                      <a:cs typeface="Lato Regular"/>
                      <a:sym typeface="Lato Regular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07E109A-0D52-4A45-B5B0-463DD973B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8883" y="5511125"/>
                  <a:ext cx="1467966" cy="5950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81BD7-C8ED-4289-B30C-C1094CB3AFB8}"/>
                  </a:ext>
                </a:extLst>
              </p:cNvPr>
              <p:cNvSpPr txBox="1"/>
              <p:nvPr/>
            </p:nvSpPr>
            <p:spPr>
              <a:xfrm>
                <a:off x="1786664" y="3078818"/>
                <a:ext cx="13852767" cy="40651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Gotham Bold" pitchFamily="50" charset="0"/>
                    <a:sym typeface="Lato Regular"/>
                  </a:rPr>
                  <a:t>Algo 1:</a:t>
                </a: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(</a:t>
                </a: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general </a:t>
                </a: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cost sets) </a:t>
                </a: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600" dirty="0"/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When element e arrives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naryPr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: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𝑒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∈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sub>
                        </m:sSub>
                      </m:e>
                    </m:nary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&lt;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1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: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3600" dirty="0"/>
                  <a:t>         Repeatedly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forall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𝑆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∋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𝑒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until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nary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81BD7-C8ED-4289-B30C-C1094CB3A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3078818"/>
                <a:ext cx="13852767" cy="4065152"/>
              </a:xfrm>
              <a:prstGeom prst="rect">
                <a:avLst/>
              </a:prstGeom>
              <a:blipFill>
                <a:blip r:embed="rId5"/>
                <a:stretch>
                  <a:fillRect l="-1628" t="-1949" r="-7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AFA865-1F4F-45A3-A778-7AF752E0B1B3}"/>
                  </a:ext>
                </a:extLst>
              </p:cNvPr>
              <p:cNvSpPr txBox="1"/>
              <p:nvPr/>
            </p:nvSpPr>
            <p:spPr>
              <a:xfrm>
                <a:off x="1786664" y="7648880"/>
                <a:ext cx="868500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Gotham Bold" pitchFamily="50" charset="0"/>
                    <a:sym typeface="Lato Regular"/>
                  </a:rPr>
                  <a:t>Theorem: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Algo 1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has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log</m:t>
                        </m:r>
                        <m: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 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𝑚</m:t>
                        </m:r>
                      </m:e>
                    </m:d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OPT.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AFA865-1F4F-45A3-A778-7AF752E0B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7648880"/>
                <a:ext cx="8685006" cy="656590"/>
              </a:xfrm>
              <a:prstGeom prst="rect">
                <a:avLst/>
              </a:prstGeom>
              <a:blipFill>
                <a:blip r:embed="rId6"/>
                <a:stretch>
                  <a:fillRect l="-2596" t="-14953" r="-1614" b="-345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FF1EF9C-1056-4471-83B5-6C2F8F83702A}"/>
              </a:ext>
            </a:extLst>
          </p:cNvPr>
          <p:cNvSpPr txBox="1"/>
          <p:nvPr/>
        </p:nvSpPr>
        <p:spPr>
          <a:xfrm>
            <a:off x="1786664" y="9027075"/>
            <a:ext cx="160460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Bold" pitchFamily="50" charset="0"/>
                <a:sym typeface="Lato Regular"/>
              </a:rPr>
              <a:t>Proof: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CE55365-1B3A-4983-8EBF-06F0E9504CE4}"/>
                  </a:ext>
                </a:extLst>
              </p:cNvPr>
              <p:cNvSpPr txBox="1"/>
              <p:nvPr/>
            </p:nvSpPr>
            <p:spPr>
              <a:xfrm>
                <a:off x="2323605" y="9961890"/>
                <a:ext cx="15057071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If element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fractionally uncovered:</a:t>
                </a: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   increase objective by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2. </a:t>
                </a:r>
                <a:r>
                  <a:rPr lang="en-US" sz="3600" dirty="0"/>
                  <a:t>Increase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𝑆</m:t>
                            </m:r>
                          </m:e>
                          <m:sup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𝑆</m:t>
                        </m:r>
                      </m:e>
                      <m:sup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is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set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covering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𝑒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CE55365-1B3A-4983-8EBF-06F0E9504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05" y="9961890"/>
                <a:ext cx="15057071" cy="1210588"/>
              </a:xfrm>
              <a:prstGeom prst="rect">
                <a:avLst/>
              </a:prstGeom>
              <a:blipFill>
                <a:blip r:embed="rId8"/>
                <a:stretch>
                  <a:fillRect l="-1498" t="-7538" b="-1758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303526-9441-460A-9563-A5400E638507}"/>
                  </a:ext>
                </a:extLst>
              </p:cNvPr>
              <p:cNvSpPr txBox="1"/>
              <p:nvPr/>
            </p:nvSpPr>
            <p:spPr>
              <a:xfrm>
                <a:off x="2323605" y="12375894"/>
                <a:ext cx="778815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𝑆</m:t>
                            </m:r>
                          </m:e>
                          <m:sup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increased at most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𝑐</m:t>
                    </m:r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𝑆</m:t>
                    </m:r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 </m:t>
                    </m:r>
                    <m:r>
                      <m:rPr>
                        <m:sty m:val="p"/>
                      </m:rP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𝑚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times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303526-9441-460A-9563-A5400E638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05" y="12375894"/>
                <a:ext cx="7788158" cy="656590"/>
              </a:xfrm>
              <a:prstGeom prst="rect">
                <a:avLst/>
              </a:prstGeom>
              <a:blipFill>
                <a:blip r:embed="rId9"/>
                <a:stretch>
                  <a:fillRect t="-13889" r="-1956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1680D6-2C85-4DBF-8956-6BEE06D3BB3F}"/>
                  </a:ext>
                </a:extLst>
              </p:cNvPr>
              <p:cNvSpPr txBox="1"/>
              <p:nvPr/>
            </p:nvSpPr>
            <p:spPr>
              <a:xfrm>
                <a:off x="2323605" y="11546131"/>
                <a:ext cx="567424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“charge” cost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increase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pPr>
                      <m:e>
                        <m: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𝑆</m:t>
                        </m:r>
                      </m:e>
                      <m:sup>
                        <m: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1680D6-2C85-4DBF-8956-6BEE06D3B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605" y="11546131"/>
                <a:ext cx="5674246" cy="656590"/>
              </a:xfrm>
              <a:prstGeom prst="rect">
                <a:avLst/>
              </a:prstGeom>
              <a:blipFill>
                <a:blip r:embed="rId10"/>
                <a:stretch>
                  <a:fillRect l="-3974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E85882-9A57-4F80-9281-534BD3E526F1}"/>
                  </a:ext>
                </a:extLst>
              </p:cNvPr>
              <p:cNvSpPr txBox="1"/>
              <p:nvPr/>
            </p:nvSpPr>
            <p:spPr>
              <a:xfrm>
                <a:off x="16660801" y="7244038"/>
                <a:ext cx="6913239" cy="11759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𝑐</m:t>
                          </m:r>
                          <m:d>
                            <m:d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𝑆</m:t>
                              </m:r>
                            </m:e>
                          </m: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1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kumimoji="0" lang="en-US" sz="2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Lato Regular"/>
                                          <a:cs typeface="Lato Regular"/>
                                          <a:sym typeface="Lato Regular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Lato Regular"/>
                                          <a:cs typeface="Lato Regular"/>
                                          <a:sym typeface="Lato Regular"/>
                                        </a:rPr>
                                        <m:t>𝑆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𝑐</m:t>
                          </m:r>
                          <m:d>
                            <m:d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𝑆</m:t>
                              </m:r>
                            </m:e>
                          </m:d>
                          <m:sSub>
                            <m:sSub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E85882-9A57-4F80-9281-534BD3E52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0801" y="7244038"/>
                <a:ext cx="6913239" cy="11759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9A2D15-2CD1-4FAC-9FD0-4ABC0747F5F5}"/>
              </a:ext>
            </a:extLst>
          </p:cNvPr>
          <p:cNvCxnSpPr/>
          <p:nvPr/>
        </p:nvCxnSpPr>
        <p:spPr>
          <a:xfrm flipH="1" flipV="1">
            <a:off x="9750287" y="6842987"/>
            <a:ext cx="6808304" cy="909535"/>
          </a:xfrm>
          <a:prstGeom prst="straightConnector1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A12945D-05BF-4C40-817C-12E54FF6F818}"/>
              </a:ext>
            </a:extLst>
          </p:cNvPr>
          <p:cNvSpPr txBox="1"/>
          <p:nvPr/>
        </p:nvSpPr>
        <p:spPr>
          <a:xfrm>
            <a:off x="17463263" y="6820821"/>
            <a:ext cx="13224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new cost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84F9FE-1656-494A-BE7D-09BC9CE96EE6}"/>
              </a:ext>
            </a:extLst>
          </p:cNvPr>
          <p:cNvSpPr txBox="1"/>
          <p:nvPr/>
        </p:nvSpPr>
        <p:spPr>
          <a:xfrm>
            <a:off x="20687319" y="6842987"/>
            <a:ext cx="116698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old cost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F7F755-946C-4B3A-8964-259AA164276F}"/>
              </a:ext>
            </a:extLst>
          </p:cNvPr>
          <p:cNvSpPr txBox="1"/>
          <p:nvPr/>
        </p:nvSpPr>
        <p:spPr>
          <a:xfrm>
            <a:off x="22094260" y="6856103"/>
            <a:ext cx="183063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old coverage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0EDC6C-39E2-4474-BA87-057B74ECEDBA}"/>
                  </a:ext>
                </a:extLst>
              </p:cNvPr>
              <p:cNvSpPr txBox="1"/>
              <p:nvPr/>
            </p:nvSpPr>
            <p:spPr>
              <a:xfrm>
                <a:off x="18346133" y="4254339"/>
                <a:ext cx="4682372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sym typeface="Lato Regular"/>
                  </a:rPr>
                  <a:t>Assume: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𝒄</m:t>
                    </m:r>
                    <m:d>
                      <m:dPr>
                        <m:ctrlPr>
                          <a:rPr kumimoji="0" lang="en-US" sz="24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24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𝑺</m:t>
                        </m:r>
                      </m:e>
                    </m:d>
                    <m:r>
                      <a:rPr kumimoji="0" lang="en-US" sz="24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</m:t>
                    </m:r>
                    <m:r>
                      <a:rPr kumimoji="0" lang="en-US" sz="24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𝑶𝑷𝑻</m:t>
                    </m:r>
                  </m:oMath>
                </a14:m>
                <a:r>
                  <a:rPr kumimoji="0" lang="en-US" sz="24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sym typeface="Lato Regular"/>
                  </a:rPr>
                  <a:t> for all</a:t>
                </a:r>
                <a:r>
                  <a:rPr kumimoji="0" lang="en-US" sz="2400" b="1" i="0" u="none" strike="noStrike" cap="none" spc="0" normalizeH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sym typeface="Lato Regular"/>
                  </a:rPr>
                  <a:t> sets S</a:t>
                </a:r>
                <a:endParaRPr kumimoji="0" lang="en-US" sz="2400" b="1" i="0" u="none" strike="noStrike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0EDC6C-39E2-4474-BA87-057B74ECE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6133" y="4254339"/>
                <a:ext cx="4682372" cy="471924"/>
              </a:xfrm>
              <a:prstGeom prst="rect">
                <a:avLst/>
              </a:prstGeom>
              <a:blipFill>
                <a:blip r:embed="rId12"/>
                <a:stretch>
                  <a:fillRect l="-2604" t="-9091" r="-2214" b="-2857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618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9" grpId="0"/>
      <p:bldP spid="10" grpId="0"/>
      <p:bldP spid="29" grpId="0"/>
      <p:bldP spid="30" grpId="0"/>
      <p:bldP spid="31" grpId="0"/>
      <p:bldP spid="32" grpId="0"/>
      <p:bldP spid="2" grpId="0"/>
      <p:bldP spid="6" grpId="0"/>
      <p:bldP spid="37" grpId="0"/>
      <p:bldP spid="38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remove assumption: “guess and double”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1014DB-735D-4818-A9D7-B639F18A27D2}"/>
                  </a:ext>
                </a:extLst>
              </p:cNvPr>
              <p:cNvSpPr txBox="1"/>
              <p:nvPr/>
            </p:nvSpPr>
            <p:spPr>
              <a:xfrm>
                <a:off x="2030527" y="4113701"/>
                <a:ext cx="1156124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Maintain a “guess”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600" dirty="0"/>
                  <a:t> for value of OPT, say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1014DB-735D-4818-A9D7-B639F18A2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27" y="4113701"/>
                <a:ext cx="11561242" cy="656590"/>
              </a:xfrm>
              <a:prstGeom prst="rect">
                <a:avLst/>
              </a:prstGeom>
              <a:blipFill>
                <a:blip r:embed="rId2"/>
                <a:stretch>
                  <a:fillRect l="-1950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A22568-2E7D-47C8-AA0E-45E1F277A51B}"/>
                  </a:ext>
                </a:extLst>
              </p:cNvPr>
              <p:cNvSpPr txBox="1"/>
              <p:nvPr/>
            </p:nvSpPr>
            <p:spPr>
              <a:xfrm>
                <a:off x="2862866" y="5227393"/>
                <a:ext cx="812023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Discard all sets with cost more than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600" dirty="0"/>
                  <a:t> 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A22568-2E7D-47C8-AA0E-45E1F277A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866" y="5227393"/>
                <a:ext cx="8120236" cy="656590"/>
              </a:xfrm>
              <a:prstGeom prst="rect">
                <a:avLst/>
              </a:prstGeom>
              <a:blipFill>
                <a:blip r:embed="rId3"/>
                <a:stretch>
                  <a:fillRect l="-2853" t="-14953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4AEAF2-6647-4E01-8E62-BE67A0F1AC0C}"/>
                  </a:ext>
                </a:extLst>
              </p:cNvPr>
              <p:cNvSpPr txBox="1"/>
              <p:nvPr/>
            </p:nvSpPr>
            <p:spPr>
              <a:xfrm>
                <a:off x="2862866" y="6341085"/>
                <a:ext cx="592745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Run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600" dirty="0"/>
                  <a:t>-competitive algorithm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4AEAF2-6647-4E01-8E62-BE67A0F1A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866" y="6341085"/>
                <a:ext cx="5927456" cy="656590"/>
              </a:xfrm>
              <a:prstGeom prst="rect">
                <a:avLst/>
              </a:prstGeom>
              <a:blipFill>
                <a:blip r:embed="rId4"/>
                <a:stretch>
                  <a:fillRect l="-3909" t="-13889" r="-2881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C52F48-E681-458E-AC47-19351BC45EE4}"/>
                  </a:ext>
                </a:extLst>
              </p:cNvPr>
              <p:cNvSpPr txBox="1"/>
              <p:nvPr/>
            </p:nvSpPr>
            <p:spPr>
              <a:xfrm>
                <a:off x="2862866" y="7454777"/>
                <a:ext cx="1166813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If total cost incurred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have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proof that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&gt;2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𝐺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C52F48-E681-458E-AC47-19351BC45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866" y="7454777"/>
                <a:ext cx="11668131" cy="656590"/>
              </a:xfrm>
              <a:prstGeom prst="rect">
                <a:avLst/>
              </a:prstGeom>
              <a:blipFill>
                <a:blip r:embed="rId5"/>
                <a:stretch>
                  <a:fillRect l="-1985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066907-2D0E-4E7A-9AFF-4D7497C2DD8A}"/>
                  </a:ext>
                </a:extLst>
              </p:cNvPr>
              <p:cNvSpPr txBox="1"/>
              <p:nvPr/>
            </p:nvSpPr>
            <p:spPr>
              <a:xfrm>
                <a:off x="3824159" y="8568469"/>
                <a:ext cx="234884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set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←2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066907-2D0E-4E7A-9AFF-4D7497C2D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159" y="8568469"/>
                <a:ext cx="2348848" cy="656590"/>
              </a:xfrm>
              <a:prstGeom prst="rect">
                <a:avLst/>
              </a:prstGeom>
              <a:blipFill>
                <a:blip r:embed="rId6"/>
                <a:stretch>
                  <a:fillRect l="-9585" t="-14953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0CD91B-4AA7-4742-8CA9-43F29267B8BE}"/>
              </a:ext>
            </a:extLst>
          </p:cNvPr>
          <p:cNvSpPr/>
          <p:nvPr/>
        </p:nvSpPr>
        <p:spPr>
          <a:xfrm>
            <a:off x="535835" y="4441996"/>
            <a:ext cx="2989384" cy="4536830"/>
          </a:xfrm>
          <a:custGeom>
            <a:avLst/>
            <a:gdLst>
              <a:gd name="connsiteX0" fmla="*/ 2989384 w 2989384"/>
              <a:gd name="connsiteY0" fmla="*/ 4513384 h 4536830"/>
              <a:gd name="connsiteX1" fmla="*/ 11723 w 2989384"/>
              <a:gd name="connsiteY1" fmla="*/ 4536830 h 4536830"/>
              <a:gd name="connsiteX2" fmla="*/ 0 w 2989384"/>
              <a:gd name="connsiteY2" fmla="*/ 0 h 4536830"/>
              <a:gd name="connsiteX3" fmla="*/ 1125415 w 2989384"/>
              <a:gd name="connsiteY3" fmla="*/ 11723 h 453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384" h="4536830">
                <a:moveTo>
                  <a:pt x="2989384" y="4513384"/>
                </a:moveTo>
                <a:lnTo>
                  <a:pt x="11723" y="4536830"/>
                </a:lnTo>
                <a:cubicBezTo>
                  <a:pt x="7815" y="3024553"/>
                  <a:pt x="3908" y="1512277"/>
                  <a:pt x="0" y="0"/>
                </a:cubicBezTo>
                <a:lnTo>
                  <a:pt x="1125415" y="11723"/>
                </a:lnTo>
              </a:path>
            </a:pathLst>
          </a:custGeom>
          <a:noFill/>
          <a:ln w="76200" cap="flat">
            <a:solidFill>
              <a:schemeClr val="tx1"/>
            </a:solidFill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66BA6A2-8675-40FC-9D62-96544AE039E7}"/>
                  </a:ext>
                </a:extLst>
              </p:cNvPr>
              <p:cNvSpPr txBox="1"/>
              <p:nvPr/>
            </p:nvSpPr>
            <p:spPr>
              <a:xfrm>
                <a:off x="5277821" y="10467558"/>
                <a:ext cx="889403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total cost = geometric sum, so at most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66BA6A2-8675-40FC-9D62-96544AE03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821" y="10467558"/>
                <a:ext cx="8894038" cy="656590"/>
              </a:xfrm>
              <a:prstGeom prst="rect">
                <a:avLst/>
              </a:prstGeom>
              <a:blipFill>
                <a:blip r:embed="rId7"/>
                <a:stretch>
                  <a:fillRect l="-2536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32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  <p:bldP spid="15" grpId="0" animBg="1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summary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2D733-C4EA-428B-95D4-968BBA0596AD}"/>
              </a:ext>
            </a:extLst>
          </p:cNvPr>
          <p:cNvGrpSpPr/>
          <p:nvPr/>
        </p:nvGrpSpPr>
        <p:grpSpPr>
          <a:xfrm>
            <a:off x="18714662" y="952500"/>
            <a:ext cx="4819558" cy="2437827"/>
            <a:chOff x="10176949" y="3668333"/>
            <a:chExt cx="4819558" cy="2437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8B69885-630F-4195-ABC8-4FE1645810F6}"/>
                    </a:ext>
                  </a:extLst>
                </p:cNvPr>
                <p:cNvSpPr txBox="1"/>
                <p:nvPr/>
              </p:nvSpPr>
              <p:spPr>
                <a:xfrm>
                  <a:off x="10176949" y="3668333"/>
                  <a:ext cx="2665923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Lato Regular"/>
                      <a:ea typeface="Lato Regular"/>
                      <a:cs typeface="Lato Regular"/>
                      <a:sym typeface="Lato Regular"/>
                    </a:rPr>
                    <a:t>min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 </m:t>
                              </m:r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8B69885-630F-4195-ABC8-4FE1645810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6949" y="3668333"/>
                  <a:ext cx="2665923" cy="595035"/>
                </a:xfrm>
                <a:prstGeom prst="rect">
                  <a:avLst/>
                </a:prstGeom>
                <a:blipFill>
                  <a:blip r:embed="rId2"/>
                  <a:stretch>
                    <a:fillRect l="-6865" t="-12245" b="-316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4EA59B-9795-4B17-B4D2-FAFAE6F8D3A4}"/>
                    </a:ext>
                  </a:extLst>
                </p:cNvPr>
                <p:cNvSpPr txBox="1"/>
                <p:nvPr/>
              </p:nvSpPr>
              <p:spPr>
                <a:xfrm>
                  <a:off x="10337604" y="4633231"/>
                  <a:ext cx="4658903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: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𝑒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∈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≥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1</m:t>
                      </m:r>
                    </m:oMath>
                  </a14:m>
                  <a:r>
                    <a:rPr kumimoji="0" 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Lato Regular"/>
                      <a:ea typeface="Lato Regular"/>
                      <a:cs typeface="Lato Regular"/>
                      <a:sym typeface="Lato Regular"/>
                    </a:rPr>
                    <a:t>      for all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𝑒</m:t>
                      </m:r>
                    </m:oMath>
                  </a14:m>
                  <a:endPara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A4EA59B-9795-4B17-B4D2-FAFAE6F8D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7604" y="4633231"/>
                  <a:ext cx="4658903" cy="595035"/>
                </a:xfrm>
                <a:prstGeom prst="rect">
                  <a:avLst/>
                </a:prstGeom>
                <a:blipFill>
                  <a:blip r:embed="rId3"/>
                  <a:stretch>
                    <a:fillRect t="-13402" b="-3195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07E109A-0D52-4A45-B5B0-463DD973B9B0}"/>
                    </a:ext>
                  </a:extLst>
                </p:cNvPr>
                <p:cNvSpPr txBox="1"/>
                <p:nvPr/>
              </p:nvSpPr>
              <p:spPr>
                <a:xfrm>
                  <a:off x="11678883" y="5511125"/>
                  <a:ext cx="1467966" cy="5950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sub>
                      </m:sSub>
                      <m:r>
                        <a:rPr kumimoji="0" lang="en-US" sz="32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≥</m:t>
                      </m:r>
                      <m:r>
                        <a:rPr kumimoji="0" lang="en-US" sz="32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0</m:t>
                      </m:r>
                    </m:oMath>
                  </a14:m>
                  <a:r>
                    <a:rPr kumimoji="0" 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Lato Regular"/>
                      <a:ea typeface="Lato Regular"/>
                      <a:cs typeface="Lato Regular"/>
                      <a:sym typeface="Lato Regular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07E109A-0D52-4A45-B5B0-463DD973B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8883" y="5511125"/>
                  <a:ext cx="1467966" cy="5950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81BD7-C8ED-4289-B30C-C1094CB3AFB8}"/>
                  </a:ext>
                </a:extLst>
              </p:cNvPr>
              <p:cNvSpPr txBox="1"/>
              <p:nvPr/>
            </p:nvSpPr>
            <p:spPr>
              <a:xfrm>
                <a:off x="1786664" y="2567109"/>
                <a:ext cx="10716075" cy="508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600" dirty="0"/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When element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600" dirty="0"/>
                  <a:t> arrives:</a:t>
                </a: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    Until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600" dirty="0"/>
                  <a:t> fractionally covered:</a:t>
                </a: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       increase its fractional coverage “multiplicatively”</a:t>
                </a: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81BD7-C8ED-4289-B30C-C1094CB3A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2567109"/>
                <a:ext cx="10716075" cy="5088573"/>
              </a:xfrm>
              <a:prstGeom prst="rect">
                <a:avLst/>
              </a:prstGeom>
              <a:blipFill>
                <a:blip r:embed="rId5"/>
                <a:stretch>
                  <a:fillRect l="-2105" r="-119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57E683-1FDA-4261-B259-3950FD200E8E}"/>
                  </a:ext>
                </a:extLst>
              </p:cNvPr>
              <p:cNvSpPr txBox="1"/>
              <p:nvPr/>
            </p:nvSpPr>
            <p:spPr>
              <a:xfrm>
                <a:off x="1786664" y="9258803"/>
                <a:ext cx="1211863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Gotham Bold" pitchFamily="50" charset="0"/>
                    <a:sym typeface="Lato Regular"/>
                  </a:rPr>
                  <a:t>Theorem: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get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fractional set cover </a:t>
                </a:r>
                <a:r>
                  <a:rPr lang="en-US" sz="3600" dirty="0"/>
                  <a:t>of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log</m:t>
                        </m:r>
                        <m: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 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𝑚</m:t>
                        </m:r>
                      </m:e>
                    </m:d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57E683-1FDA-4261-B259-3950FD200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9258803"/>
                <a:ext cx="12118639" cy="656590"/>
              </a:xfrm>
              <a:prstGeom prst="rect">
                <a:avLst/>
              </a:prstGeom>
              <a:blipFill>
                <a:blip r:embed="rId6"/>
                <a:stretch>
                  <a:fillRect l="-1861" t="-14815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DFD1D1-A88E-48C9-AC3F-96EE957CD012}"/>
                  </a:ext>
                </a:extLst>
              </p:cNvPr>
              <p:cNvSpPr txBox="1"/>
              <p:nvPr/>
            </p:nvSpPr>
            <p:spPr>
              <a:xfrm>
                <a:off x="1786664" y="11518515"/>
                <a:ext cx="1879072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1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⇒ </m:t>
                    </m:r>
                  </m:oMath>
                </a14:m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Gotham Bold" pitchFamily="50" charset="0"/>
                    <a:sym typeface="Lato Regular"/>
                  </a:rPr>
                  <a:t>Theorem: </a:t>
                </a:r>
                <a:r>
                  <a:rPr lang="en-US" sz="3600" dirty="0" err="1"/>
                  <a:t>Above+rand.</a:t>
                </a:r>
                <a:r>
                  <a:rPr kumimoji="0" lang="en-US" sz="3600" b="0" i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round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produces integer set cover with E[cost]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log</m:t>
                        </m:r>
                        <m: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 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𝑓</m:t>
                        </m:r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DFD1D1-A88E-48C9-AC3F-96EE957CD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11518515"/>
                <a:ext cx="18790721" cy="656590"/>
              </a:xfrm>
              <a:prstGeom prst="rect">
                <a:avLst/>
              </a:prstGeom>
              <a:blipFill>
                <a:blip r:embed="rId7"/>
                <a:stretch>
                  <a:fillRect t="-15888" r="-357" b="-345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15FA8C-6061-4877-BA2F-E6CD92379FB1}"/>
                  </a:ext>
                </a:extLst>
              </p:cNvPr>
              <p:cNvSpPr txBox="1"/>
              <p:nvPr/>
            </p:nvSpPr>
            <p:spPr>
              <a:xfrm>
                <a:off x="1786664" y="10388659"/>
                <a:ext cx="1448120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Gotham Bold" pitchFamily="50" charset="0"/>
                    <a:sym typeface="Lato Regular"/>
                  </a:rPr>
                  <a:t>Theorem: </a:t>
                </a:r>
                <a:r>
                  <a:rPr lang="en-US" sz="3600" dirty="0"/>
                  <a:t>(being bit careful)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fractional set cover </a:t>
                </a:r>
                <a:r>
                  <a:rPr lang="en-US" sz="3600" dirty="0"/>
                  <a:t>of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log</m:t>
                        </m:r>
                        <m:r>
                          <a:rPr kumimoji="0" lang="en-US" sz="3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 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𝑓</m:t>
                        </m:r>
                      </m:e>
                    </m:d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15FA8C-6061-4877-BA2F-E6CD92379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10388659"/>
                <a:ext cx="14481208" cy="656590"/>
              </a:xfrm>
              <a:prstGeom prst="rect">
                <a:avLst/>
              </a:prstGeom>
              <a:blipFill>
                <a:blip r:embed="rId8"/>
                <a:stretch>
                  <a:fillRect l="-1557" t="-14815" r="-589" b="-342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100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roadmap for today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B9B0D-9613-4318-97C1-80FDE141B547}"/>
              </a:ext>
            </a:extLst>
          </p:cNvPr>
          <p:cNvSpPr txBox="1"/>
          <p:nvPr/>
        </p:nvSpPr>
        <p:spPr>
          <a:xfrm>
            <a:off x="2253802" y="4819894"/>
            <a:ext cx="20133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Set cover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11B43-11C8-44C8-9717-3DFCF7BA3476}"/>
              </a:ext>
            </a:extLst>
          </p:cNvPr>
          <p:cNvSpPr txBox="1"/>
          <p:nvPr/>
        </p:nvSpPr>
        <p:spPr>
          <a:xfrm>
            <a:off x="2833584" y="6061263"/>
            <a:ext cx="723274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Online algo (using relax-and-round)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B8C11-4B95-4032-BDFE-42645427AB9A}"/>
              </a:ext>
            </a:extLst>
          </p:cNvPr>
          <p:cNvSpPr txBox="1"/>
          <p:nvPr/>
        </p:nvSpPr>
        <p:spPr>
          <a:xfrm>
            <a:off x="2833585" y="7302632"/>
            <a:ext cx="844141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FFFF00"/>
                </a:solidFill>
              </a:rPr>
              <a:t>Some (almost) matching hardness results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1E26E-6E8E-4300-8B3D-95074F65E7DD}"/>
              </a:ext>
            </a:extLst>
          </p:cNvPr>
          <p:cNvSpPr txBox="1"/>
          <p:nvPr/>
        </p:nvSpPr>
        <p:spPr>
          <a:xfrm>
            <a:off x="2253802" y="8544001"/>
            <a:ext cx="1044035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[Prob Wednesday] </a:t>
            </a:r>
            <a:r>
              <a:rPr lang="en-US" sz="3600" dirty="0">
                <a:solidFill>
                  <a:schemeClr val="tx1"/>
                </a:solidFill>
              </a:rPr>
              <a:t>How to go beyond worst-case? 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5E927B-EC9C-49AC-A35C-2F0F704D02F0}"/>
              </a:ext>
            </a:extLst>
          </p:cNvPr>
          <p:cNvSpPr txBox="1"/>
          <p:nvPr/>
        </p:nvSpPr>
        <p:spPr>
          <a:xfrm>
            <a:off x="2833585" y="9785370"/>
            <a:ext cx="82218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When requests from known distribution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7AC23-069B-4C34-AF82-305057B4D87B}"/>
              </a:ext>
            </a:extLst>
          </p:cNvPr>
          <p:cNvSpPr txBox="1"/>
          <p:nvPr/>
        </p:nvSpPr>
        <p:spPr>
          <a:xfrm>
            <a:off x="2833584" y="11026738"/>
            <a:ext cx="876361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When requests from </a:t>
            </a:r>
            <a:r>
              <a:rPr lang="en-US" sz="3600" b="1" dirty="0"/>
              <a:t>unknown </a:t>
            </a:r>
            <a:r>
              <a:rPr lang="en-US" sz="3600" dirty="0"/>
              <a:t>distribution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253802" y="3578525"/>
            <a:ext cx="542135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Intro to Online Algorithms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/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𝑓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Pitt’s algo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blipFill>
                <a:blip r:embed="rId2"/>
                <a:stretch>
                  <a:fillRect l="-2077" t="-11364" r="-2077" b="-284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779E2-2848-410E-92CC-C551AA7CE909}"/>
                  </a:ext>
                </a:extLst>
              </p:cNvPr>
              <p:cNvSpPr txBox="1"/>
              <p:nvPr/>
            </p:nvSpPr>
            <p:spPr>
              <a:xfrm>
                <a:off x="13642973" y="6184374"/>
                <a:ext cx="9452909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m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n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relax-and-round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779E2-2848-410E-92CC-C551AA7CE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6184374"/>
                <a:ext cx="9452909" cy="533479"/>
              </a:xfrm>
              <a:prstGeom prst="rect">
                <a:avLst/>
              </a:prstGeom>
              <a:blipFill>
                <a:blip r:embed="rId3"/>
                <a:stretch>
                  <a:fillRect l="-1225" t="-11364" r="-1161" b="-29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84269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lower bounds (1)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81BD7-C8ED-4289-B30C-C1094CB3AFB8}"/>
                  </a:ext>
                </a:extLst>
              </p:cNvPr>
              <p:cNvSpPr txBox="1"/>
              <p:nvPr/>
            </p:nvSpPr>
            <p:spPr>
              <a:xfrm>
                <a:off x="1786664" y="4022732"/>
                <a:ext cx="11690957" cy="21773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𝑛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elements</a:t>
                </a:r>
              </a:p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one set for every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elements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func>
                              <m:func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81BD7-C8ED-4289-B30C-C1094CB3A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4022732"/>
                <a:ext cx="11690957" cy="2177327"/>
              </a:xfrm>
              <a:prstGeom prst="rect">
                <a:avLst/>
              </a:prstGeom>
              <a:blipFill>
                <a:blip r:embed="rId2"/>
                <a:stretch>
                  <a:fillRect l="-1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6F4A5C-040F-4122-B30B-5B325489AC5F}"/>
                  </a:ext>
                </a:extLst>
              </p:cNvPr>
              <p:cNvSpPr txBox="1"/>
              <p:nvPr/>
            </p:nvSpPr>
            <p:spPr>
              <a:xfrm>
                <a:off x="1786664" y="8128077"/>
                <a:ext cx="5006948" cy="600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Input: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e>
                    </m:rad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random elements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6F4A5C-040F-4122-B30B-5B325489A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8128077"/>
                <a:ext cx="5006948" cy="600614"/>
              </a:xfrm>
              <a:prstGeom prst="rect">
                <a:avLst/>
              </a:prstGeom>
              <a:blipFill>
                <a:blip r:embed="rId3"/>
                <a:stretch>
                  <a:fillRect l="-3898" t="-11111" r="-2923" b="-313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7BB0E3-E6E4-4274-9EF2-3A5F8B37C9F5}"/>
                  </a:ext>
                </a:extLst>
              </p:cNvPr>
              <p:cNvSpPr txBox="1"/>
              <p:nvPr/>
            </p:nvSpPr>
            <p:spPr>
              <a:xfrm>
                <a:off x="2485717" y="9207605"/>
                <a:ext cx="1755096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1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7BB0E3-E6E4-4274-9EF2-3A5F8B37C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717" y="9207605"/>
                <a:ext cx="1755096" cy="595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288CD3-EF49-4456-97B7-2B0FBC52C001}"/>
                  </a:ext>
                </a:extLst>
              </p:cNvPr>
              <p:cNvSpPr txBox="1"/>
              <p:nvPr/>
            </p:nvSpPr>
            <p:spPr>
              <a:xfrm>
                <a:off x="2485717" y="10278764"/>
                <a:ext cx="14259866" cy="600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Until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we 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pick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≤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e>
                    </m:rad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/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2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sets, then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200" b="0" i="0" u="none" strike="noStrike" cap="none" spc="0" normalizeH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Pr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[ next random element is uncovered ]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1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/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2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.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288CD3-EF49-4456-97B7-2B0FBC52C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717" y="10278764"/>
                <a:ext cx="14259866" cy="600614"/>
              </a:xfrm>
              <a:prstGeom prst="rect">
                <a:avLst/>
              </a:prstGeom>
              <a:blipFill>
                <a:blip r:embed="rId5"/>
                <a:stretch>
                  <a:fillRect l="-1368" t="-12121" b="-303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C3C3BF-2C02-4861-BBD8-EA7024A21F37}"/>
                  </a:ext>
                </a:extLst>
              </p:cNvPr>
              <p:cNvSpPr txBox="1"/>
              <p:nvPr/>
            </p:nvSpPr>
            <p:spPr>
              <a:xfrm>
                <a:off x="4079291" y="11209181"/>
                <a:ext cx="5276829" cy="8876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⇒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𝑐𝑜𝑠𝑡</m:t>
                        </m:r>
                      </m:e>
                    </m:d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e>
                    </m:rad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/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2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= </m:t>
                    </m:r>
                    <m:f>
                      <m:fPr>
                        <m:ctrlPr>
                          <a:rPr kumimoji="0" lang="en-US" sz="32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0" lang="en-US" sz="32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2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2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𝑚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0" lang="en-US" sz="32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2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kumimoji="0" lang="en-US" sz="3200" b="0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3200" b="0" i="0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0" lang="en-US" sz="3200" b="0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  <m:t>𝑚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C3C3BF-2C02-4861-BBD8-EA7024A21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291" y="11209181"/>
                <a:ext cx="5276829" cy="887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623E6A6-5146-4B00-819B-C9A111B1936C}"/>
              </a:ext>
            </a:extLst>
          </p:cNvPr>
          <p:cNvSpPr txBox="1"/>
          <p:nvPr/>
        </p:nvSpPr>
        <p:spPr>
          <a:xfrm>
            <a:off x="15653805" y="12496761"/>
            <a:ext cx="808875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/>
              <a:t>Lower bound holds against randomized algorithms.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24265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Yao’s lemma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C262EB-F9C8-489E-A606-074F42F6FFAB}"/>
                  </a:ext>
                </a:extLst>
              </p:cNvPr>
              <p:cNvSpPr txBox="1"/>
              <p:nvPr/>
            </p:nvSpPr>
            <p:spPr>
              <a:xfrm>
                <a:off x="5121972" y="5662221"/>
                <a:ext cx="11329896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“exists distribution</a:t>
                </a:r>
                <a:r>
                  <a:rPr kumimoji="0" lang="en-US" sz="36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on inputs </a:t>
                </a:r>
                <a:r>
                  <a:rPr kumimoji="0" lang="en-US" sz="3600" b="0" u="none" strike="noStrike" cap="none" spc="0" normalizeH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s.t.</a:t>
                </a:r>
                <a:r>
                  <a:rPr kumimoji="0" lang="en-US" sz="36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br>
                  <a:rPr kumimoji="0" lang="en-US" sz="36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</a:br>
                <a:r>
                  <a:rPr kumimoji="0" lang="en-US" sz="36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             </a:t>
                </a:r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best</a:t>
                </a:r>
                <a:r>
                  <a:rPr kumimoji="0" lang="en-US" sz="36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deterministic algo. has </a:t>
                </a:r>
                <a:r>
                  <a:rPr kumimoji="0" lang="en-US" sz="3600" b="0" u="none" strike="noStrike" cap="none" spc="0" normalizeH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comp.ratio</a:t>
                </a:r>
                <a:r>
                  <a:rPr kumimoji="0" lang="en-US" sz="36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𝑏𝑙𝑎h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C262EB-F9C8-489E-A606-074F42F6F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972" y="5662221"/>
                <a:ext cx="11329896" cy="1210588"/>
              </a:xfrm>
              <a:prstGeom prst="rect">
                <a:avLst/>
              </a:prstGeom>
              <a:blipFill>
                <a:blip r:embed="rId2"/>
                <a:stretch>
                  <a:fillRect l="-1990" t="-7071" r="-968" b="-1818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9B7BDA-3BA8-47E7-B23D-F5DED9AF729E}"/>
                  </a:ext>
                </a:extLst>
              </p:cNvPr>
              <p:cNvSpPr txBox="1"/>
              <p:nvPr/>
            </p:nvSpPr>
            <p:spPr>
              <a:xfrm>
                <a:off x="9159993" y="7842690"/>
                <a:ext cx="872501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⇒ </m:t>
                    </m:r>
                  </m:oMath>
                </a14:m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“best</a:t>
                </a:r>
                <a:r>
                  <a:rPr kumimoji="0" lang="en-US" sz="36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rand. algo. has </a:t>
                </a:r>
                <a:r>
                  <a:rPr kumimoji="0" lang="en-US" sz="3600" b="0" u="none" strike="noStrike" cap="none" spc="0" normalizeH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comp.ratio</a:t>
                </a:r>
                <a:r>
                  <a:rPr kumimoji="0" lang="en-US" sz="36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𝑏𝑙𝑎h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9B7BDA-3BA8-47E7-B23D-F5DED9AF7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993" y="7842690"/>
                <a:ext cx="8725017" cy="656590"/>
              </a:xfrm>
              <a:prstGeom prst="rect">
                <a:avLst/>
              </a:prstGeom>
              <a:blipFill>
                <a:blip r:embed="rId3"/>
                <a:stretch>
                  <a:fillRect t="-14953" r="-1537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037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Yao’s lemma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16453D-214D-4914-B207-F530B4A7986B}"/>
              </a:ext>
            </a:extLst>
          </p:cNvPr>
          <p:cNvSpPr/>
          <p:nvPr/>
        </p:nvSpPr>
        <p:spPr>
          <a:xfrm>
            <a:off x="7455877" y="4853354"/>
            <a:ext cx="8757138" cy="6013938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67E71-6518-4136-9BF1-E1D6A2DC9CFD}"/>
              </a:ext>
            </a:extLst>
          </p:cNvPr>
          <p:cNvSpPr txBox="1"/>
          <p:nvPr/>
        </p:nvSpPr>
        <p:spPr>
          <a:xfrm>
            <a:off x="8983247" y="4101576"/>
            <a:ext cx="53155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Det.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Algos. (column player, minimizing)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B6E7B-1DC4-48C5-9286-87E0CEFC986D}"/>
              </a:ext>
            </a:extLst>
          </p:cNvPr>
          <p:cNvSpPr txBox="1"/>
          <p:nvPr/>
        </p:nvSpPr>
        <p:spPr>
          <a:xfrm rot="16200000">
            <a:off x="4388376" y="7624361"/>
            <a:ext cx="47048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Instances (row player, maximizing)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EC2C8-7A8F-4317-BED7-1A4FBF407CFA}"/>
              </a:ext>
            </a:extLst>
          </p:cNvPr>
          <p:cNvSpPr/>
          <p:nvPr/>
        </p:nvSpPr>
        <p:spPr>
          <a:xfrm>
            <a:off x="12918831" y="8065477"/>
            <a:ext cx="433754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1122D-AF7E-47F2-8B4A-1FD2843DDB64}"/>
                  </a:ext>
                </a:extLst>
              </p:cNvPr>
              <p:cNvSpPr txBox="1"/>
              <p:nvPr/>
            </p:nvSpPr>
            <p:spPr>
              <a:xfrm>
                <a:off x="16118903" y="11569905"/>
                <a:ext cx="7451335" cy="12997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𝑀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= payoff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to row player playing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𝐼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</m:t>
                        </m:r>
                      </m:sub>
                    </m:sSub>
                  </m:oMath>
                </a14:m>
                <a:b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</a:b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from column player playing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𝐴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𝑗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1122D-AF7E-47F2-8B4A-1FD2843DD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903" y="11569905"/>
                <a:ext cx="7451335" cy="1299715"/>
              </a:xfrm>
              <a:prstGeom prst="rect">
                <a:avLst/>
              </a:prstGeom>
              <a:blipFill>
                <a:blip r:embed="rId2"/>
                <a:stretch>
                  <a:fillRect t="-7512" b="-1267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75348-A291-42D2-A521-5B4A9DAD15F8}"/>
              </a:ext>
            </a:extLst>
          </p:cNvPr>
          <p:cNvCxnSpPr/>
          <p:nvPr/>
        </p:nvCxnSpPr>
        <p:spPr>
          <a:xfrm flipH="1" flipV="1">
            <a:off x="13481538" y="8686800"/>
            <a:ext cx="3669324" cy="2965938"/>
          </a:xfrm>
          <a:prstGeom prst="straightConnector1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4364320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Yao’s lemma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16453D-214D-4914-B207-F530B4A7986B}"/>
              </a:ext>
            </a:extLst>
          </p:cNvPr>
          <p:cNvSpPr/>
          <p:nvPr/>
        </p:nvSpPr>
        <p:spPr>
          <a:xfrm>
            <a:off x="7455877" y="4853354"/>
            <a:ext cx="8757138" cy="6013938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67E71-6518-4136-9BF1-E1D6A2DC9CFD}"/>
              </a:ext>
            </a:extLst>
          </p:cNvPr>
          <p:cNvSpPr txBox="1"/>
          <p:nvPr/>
        </p:nvSpPr>
        <p:spPr>
          <a:xfrm>
            <a:off x="8983247" y="4101576"/>
            <a:ext cx="53155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Det.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Algos. (column player, minimizing)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B6E7B-1DC4-48C5-9286-87E0CEFC986D}"/>
              </a:ext>
            </a:extLst>
          </p:cNvPr>
          <p:cNvSpPr txBox="1"/>
          <p:nvPr/>
        </p:nvSpPr>
        <p:spPr>
          <a:xfrm rot="16200000">
            <a:off x="4388376" y="7624361"/>
            <a:ext cx="47048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Instances (row player, maximizing)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EC2C8-7A8F-4317-BED7-1A4FBF407CFA}"/>
              </a:ext>
            </a:extLst>
          </p:cNvPr>
          <p:cNvSpPr/>
          <p:nvPr/>
        </p:nvSpPr>
        <p:spPr>
          <a:xfrm>
            <a:off x="12918831" y="8065477"/>
            <a:ext cx="433754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1122D-AF7E-47F2-8B4A-1FD2843DDB64}"/>
                  </a:ext>
                </a:extLst>
              </p:cNvPr>
              <p:cNvSpPr txBox="1"/>
              <p:nvPr/>
            </p:nvSpPr>
            <p:spPr>
              <a:xfrm>
                <a:off x="16750202" y="11592186"/>
                <a:ext cx="6188745" cy="12551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𝑀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= “payoff” of algorithm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𝐴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b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</a:b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on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1122D-AF7E-47F2-8B4A-1FD2843DD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202" y="11592186"/>
                <a:ext cx="6188745" cy="1255152"/>
              </a:xfrm>
              <a:prstGeom prst="rect">
                <a:avLst/>
              </a:prstGeom>
              <a:blipFill>
                <a:blip r:embed="rId2"/>
                <a:stretch>
                  <a:fillRect t="-7767" b="-169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75348-A291-42D2-A521-5B4A9DAD15F8}"/>
              </a:ext>
            </a:extLst>
          </p:cNvPr>
          <p:cNvCxnSpPr/>
          <p:nvPr/>
        </p:nvCxnSpPr>
        <p:spPr>
          <a:xfrm flipH="1" flipV="1">
            <a:off x="13481538" y="8686800"/>
            <a:ext cx="3669324" cy="2965938"/>
          </a:xfrm>
          <a:prstGeom prst="straightConnector1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2531452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Yao’s lemma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16453D-214D-4914-B207-F530B4A7986B}"/>
              </a:ext>
            </a:extLst>
          </p:cNvPr>
          <p:cNvSpPr/>
          <p:nvPr/>
        </p:nvSpPr>
        <p:spPr>
          <a:xfrm>
            <a:off x="7455877" y="4853354"/>
            <a:ext cx="8757138" cy="6013938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67E71-6518-4136-9BF1-E1D6A2DC9CFD}"/>
              </a:ext>
            </a:extLst>
          </p:cNvPr>
          <p:cNvSpPr txBox="1"/>
          <p:nvPr/>
        </p:nvSpPr>
        <p:spPr>
          <a:xfrm>
            <a:off x="8983247" y="4101576"/>
            <a:ext cx="53155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Det.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Algos. (column player, minimizing)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B6E7B-1DC4-48C5-9286-87E0CEFC986D}"/>
              </a:ext>
            </a:extLst>
          </p:cNvPr>
          <p:cNvSpPr txBox="1"/>
          <p:nvPr/>
        </p:nvSpPr>
        <p:spPr>
          <a:xfrm rot="16200000">
            <a:off x="4388376" y="7624361"/>
            <a:ext cx="47048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Instances (row player, maximizing)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EC2C8-7A8F-4317-BED7-1A4FBF407CFA}"/>
              </a:ext>
            </a:extLst>
          </p:cNvPr>
          <p:cNvSpPr/>
          <p:nvPr/>
        </p:nvSpPr>
        <p:spPr>
          <a:xfrm>
            <a:off x="12918831" y="8065477"/>
            <a:ext cx="433754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1122D-AF7E-47F2-8B4A-1FD2843DDB64}"/>
                  </a:ext>
                </a:extLst>
              </p:cNvPr>
              <p:cNvSpPr txBox="1"/>
              <p:nvPr/>
            </p:nvSpPr>
            <p:spPr>
              <a:xfrm>
                <a:off x="16750202" y="11592186"/>
                <a:ext cx="6188745" cy="12551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𝑀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= “payoff” of algorithm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𝐴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b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</a:b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on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1122D-AF7E-47F2-8B4A-1FD2843DD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202" y="11592186"/>
                <a:ext cx="6188745" cy="1255152"/>
              </a:xfrm>
              <a:prstGeom prst="rect">
                <a:avLst/>
              </a:prstGeom>
              <a:blipFill>
                <a:blip r:embed="rId2"/>
                <a:stretch>
                  <a:fillRect t="-7767" b="-169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75348-A291-42D2-A521-5B4A9DAD15F8}"/>
              </a:ext>
            </a:extLst>
          </p:cNvPr>
          <p:cNvCxnSpPr/>
          <p:nvPr/>
        </p:nvCxnSpPr>
        <p:spPr>
          <a:xfrm flipH="1" flipV="1">
            <a:off x="13481538" y="8686800"/>
            <a:ext cx="3669324" cy="2965938"/>
          </a:xfrm>
          <a:prstGeom prst="straightConnector1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CE0FF6-3044-40D0-8CCB-B1C52BEDFA19}"/>
                  </a:ext>
                </a:extLst>
              </p:cNvPr>
              <p:cNvSpPr txBox="1"/>
              <p:nvPr/>
            </p:nvSpPr>
            <p:spPr>
              <a:xfrm>
                <a:off x="2857377" y="11592186"/>
                <a:ext cx="9197005" cy="12551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d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𝑀𝑞</m:t>
                            </m:r>
                          </m:e>
                        </m:d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= “payoff” of randomized algorithm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𝑞</m:t>
                    </m:r>
                  </m:oMath>
                </a14:m>
                <a:b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</a:b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on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CE0FF6-3044-40D0-8CCB-B1C52BEDF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377" y="11592186"/>
                <a:ext cx="9197005" cy="1255152"/>
              </a:xfrm>
              <a:prstGeom prst="rect">
                <a:avLst/>
              </a:prstGeom>
              <a:blipFill>
                <a:blip r:embed="rId3"/>
                <a:stretch>
                  <a:fillRect t="-5340" b="-1504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3544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Online Load Balancing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800" dirty="0"/>
                  <a:t> machines. Jobs arrive over time, can be assigned to subset of machines.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    Goal: minimize maximum load of machines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chemeClr val="accent5"/>
                    </a:solidFill>
                  </a:rPr>
                  <a:t>Competitive ratio</a:t>
                </a:r>
                <a:r>
                  <a:rPr lang="en-US" sz="48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4800" dirty="0"/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:     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serve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Want to minimize the competitive ratio.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2"/>
                <a:stretch>
                  <a:fillRect l="-1347" t="-1690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309630B-BFA5-441E-8DC9-29A91D05EE35}"/>
              </a:ext>
            </a:extLst>
          </p:cNvPr>
          <p:cNvSpPr/>
          <p:nvPr/>
        </p:nvSpPr>
        <p:spPr>
          <a:xfrm>
            <a:off x="22836554" y="6459415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80FA5-E54D-46AB-A47E-F3D96DFAF2DF}"/>
              </a:ext>
            </a:extLst>
          </p:cNvPr>
          <p:cNvSpPr/>
          <p:nvPr/>
        </p:nvSpPr>
        <p:spPr>
          <a:xfrm>
            <a:off x="22836554" y="7198549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A3EC7E-C33A-4502-B2EF-2F03CE4729BA}"/>
              </a:ext>
            </a:extLst>
          </p:cNvPr>
          <p:cNvSpPr/>
          <p:nvPr/>
        </p:nvSpPr>
        <p:spPr>
          <a:xfrm>
            <a:off x="22836554" y="7937683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2A97BC-8DC2-47B3-AF1E-93DA1116F048}"/>
              </a:ext>
            </a:extLst>
          </p:cNvPr>
          <p:cNvSpPr/>
          <p:nvPr/>
        </p:nvSpPr>
        <p:spPr>
          <a:xfrm>
            <a:off x="22836554" y="8676817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369F7-4EEB-439D-8470-C02123B20A10}"/>
              </a:ext>
            </a:extLst>
          </p:cNvPr>
          <p:cNvSpPr/>
          <p:nvPr/>
        </p:nvSpPr>
        <p:spPr>
          <a:xfrm>
            <a:off x="22836554" y="9415951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01B4B-F1BF-4839-895C-786B1C49C76B}"/>
              </a:ext>
            </a:extLst>
          </p:cNvPr>
          <p:cNvSpPr/>
          <p:nvPr/>
        </p:nvSpPr>
        <p:spPr>
          <a:xfrm>
            <a:off x="22836554" y="10155085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D487DD-CDAE-45F0-AC58-F2D2FF32DD81}"/>
              </a:ext>
            </a:extLst>
          </p:cNvPr>
          <p:cNvSpPr/>
          <p:nvPr/>
        </p:nvSpPr>
        <p:spPr>
          <a:xfrm>
            <a:off x="22836554" y="10894219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E6EAA9-E4FA-4A9D-A728-E5D3E37C2497}"/>
              </a:ext>
            </a:extLst>
          </p:cNvPr>
          <p:cNvSpPr/>
          <p:nvPr/>
        </p:nvSpPr>
        <p:spPr>
          <a:xfrm>
            <a:off x="22836554" y="11633350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2B82A2-287F-4449-8ABB-307D7CD9FAA4}"/>
              </a:ext>
            </a:extLst>
          </p:cNvPr>
          <p:cNvSpPr/>
          <p:nvPr/>
        </p:nvSpPr>
        <p:spPr>
          <a:xfrm>
            <a:off x="20027175" y="7795846"/>
            <a:ext cx="386862" cy="388021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32CBB2-B219-48F0-9368-9CC86F56BAD4}"/>
              </a:ext>
            </a:extLst>
          </p:cNvPr>
          <p:cNvCxnSpPr>
            <a:cxnSpLocks/>
            <a:stCxn id="4" idx="7"/>
            <a:endCxn id="2" idx="1"/>
          </p:cNvCxnSpPr>
          <p:nvPr/>
        </p:nvCxnSpPr>
        <p:spPr>
          <a:xfrm flipV="1">
            <a:off x="20357382" y="6705600"/>
            <a:ext cx="2479172" cy="114707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28D02B-1340-4251-A9B1-D52D3E17ED7F}"/>
              </a:ext>
            </a:extLst>
          </p:cNvPr>
          <p:cNvCxnSpPr>
            <a:cxnSpLocks/>
            <a:stCxn id="4" idx="6"/>
            <a:endCxn id="8" idx="1"/>
          </p:cNvCxnSpPr>
          <p:nvPr/>
        </p:nvCxnSpPr>
        <p:spPr>
          <a:xfrm>
            <a:off x="20414037" y="7989857"/>
            <a:ext cx="2422517" cy="93314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F33E56-7128-4E87-B656-8ED14BC3C9DB}"/>
              </a:ext>
            </a:extLst>
          </p:cNvPr>
          <p:cNvCxnSpPr>
            <a:cxnSpLocks/>
            <a:stCxn id="4" idx="5"/>
            <a:endCxn id="10" idx="1"/>
          </p:cNvCxnSpPr>
          <p:nvPr/>
        </p:nvCxnSpPr>
        <p:spPr>
          <a:xfrm>
            <a:off x="20357382" y="8127043"/>
            <a:ext cx="2479172" cy="2274227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CBEBBB8-03CA-494B-8A08-5FFCCF6ABFF7}"/>
              </a:ext>
            </a:extLst>
          </p:cNvPr>
          <p:cNvSpPr/>
          <p:nvPr/>
        </p:nvSpPr>
        <p:spPr>
          <a:xfrm>
            <a:off x="23365794" y="6542272"/>
            <a:ext cx="386862" cy="388021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3A422B-D218-49B9-AE20-864D158BB963}"/>
              </a:ext>
            </a:extLst>
          </p:cNvPr>
          <p:cNvSpPr/>
          <p:nvPr/>
        </p:nvSpPr>
        <p:spPr>
          <a:xfrm>
            <a:off x="20027175" y="9217289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A5BA1E-6C83-431C-8D17-25FCDB35ECED}"/>
              </a:ext>
            </a:extLst>
          </p:cNvPr>
          <p:cNvCxnSpPr>
            <a:cxnSpLocks/>
            <a:stCxn id="25" idx="7"/>
            <a:endCxn id="2" idx="1"/>
          </p:cNvCxnSpPr>
          <p:nvPr/>
        </p:nvCxnSpPr>
        <p:spPr>
          <a:xfrm flipV="1">
            <a:off x="20357382" y="6705600"/>
            <a:ext cx="2479172" cy="256851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AF0731-D7AB-41F5-ABCE-335D21656D34}"/>
              </a:ext>
            </a:extLst>
          </p:cNvPr>
          <p:cNvCxnSpPr>
            <a:cxnSpLocks/>
            <a:stCxn id="25" idx="6"/>
            <a:endCxn id="7" idx="1"/>
          </p:cNvCxnSpPr>
          <p:nvPr/>
        </p:nvCxnSpPr>
        <p:spPr>
          <a:xfrm flipV="1">
            <a:off x="20414037" y="8183868"/>
            <a:ext cx="2422517" cy="1227432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B6B564-AAE1-41BA-8273-67C9D53523D4}"/>
              </a:ext>
            </a:extLst>
          </p:cNvPr>
          <p:cNvCxnSpPr>
            <a:cxnSpLocks/>
            <a:stCxn id="25" idx="5"/>
            <a:endCxn id="11" idx="1"/>
          </p:cNvCxnSpPr>
          <p:nvPr/>
        </p:nvCxnSpPr>
        <p:spPr>
          <a:xfrm>
            <a:off x="20357382" y="9548486"/>
            <a:ext cx="2479172" cy="159191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F13F391-D92D-4E55-A2C2-9D21E01D4080}"/>
              </a:ext>
            </a:extLst>
          </p:cNvPr>
          <p:cNvSpPr/>
          <p:nvPr/>
        </p:nvSpPr>
        <p:spPr>
          <a:xfrm>
            <a:off x="23402554" y="10946392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231B6D-216B-4688-8EE6-11CAE9641E11}"/>
              </a:ext>
            </a:extLst>
          </p:cNvPr>
          <p:cNvSpPr/>
          <p:nvPr/>
        </p:nvSpPr>
        <p:spPr>
          <a:xfrm>
            <a:off x="20027175" y="10619862"/>
            <a:ext cx="386862" cy="388021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26B497-D625-448E-934F-6A1560E1F945}"/>
              </a:ext>
            </a:extLst>
          </p:cNvPr>
          <p:cNvCxnSpPr>
            <a:cxnSpLocks/>
            <a:stCxn id="34" idx="7"/>
            <a:endCxn id="2" idx="1"/>
          </p:cNvCxnSpPr>
          <p:nvPr/>
        </p:nvCxnSpPr>
        <p:spPr>
          <a:xfrm flipV="1">
            <a:off x="20357382" y="6705600"/>
            <a:ext cx="2479172" cy="3971086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8F1835-1F12-42D2-B8DD-2DEDC85F6093}"/>
              </a:ext>
            </a:extLst>
          </p:cNvPr>
          <p:cNvCxnSpPr>
            <a:cxnSpLocks/>
            <a:stCxn id="34" idx="6"/>
            <a:endCxn id="11" idx="1"/>
          </p:cNvCxnSpPr>
          <p:nvPr/>
        </p:nvCxnSpPr>
        <p:spPr>
          <a:xfrm>
            <a:off x="20414037" y="10813873"/>
            <a:ext cx="2422517" cy="326531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4F556BC3-AF49-480B-9F24-DB7790E8CB9F}"/>
              </a:ext>
            </a:extLst>
          </p:cNvPr>
          <p:cNvSpPr/>
          <p:nvPr/>
        </p:nvSpPr>
        <p:spPr>
          <a:xfrm>
            <a:off x="23499536" y="6459415"/>
            <a:ext cx="386862" cy="388021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9" name="[Alon Awerbuch Azar Buchbinder Naor 03]">
            <a:extLst>
              <a:ext uri="{FF2B5EF4-FFF2-40B4-BE49-F238E27FC236}">
                <a16:creationId xmlns:a16="http://schemas.microsoft.com/office/drawing/2014/main" id="{9F6B2209-8D4A-41FE-92AB-88EFF6789AB1}"/>
              </a:ext>
            </a:extLst>
          </p:cNvPr>
          <p:cNvSpPr txBox="1"/>
          <p:nvPr/>
        </p:nvSpPr>
        <p:spPr>
          <a:xfrm>
            <a:off x="15076871" y="13251313"/>
            <a:ext cx="9237555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Azar </a:t>
            </a:r>
            <a:r>
              <a:rPr sz="2400" dirty="0" err="1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Naor</a:t>
            </a:r>
            <a:r>
              <a:rPr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Rom 92</a:t>
            </a:r>
            <a:r>
              <a:rPr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13898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  <p:bldP spid="4" grpId="1" animBg="1"/>
      <p:bldP spid="4" grpId="2" animBg="1"/>
      <p:bldP spid="24" grpId="0" animBg="1"/>
      <p:bldP spid="25" grpId="0" animBg="1"/>
      <p:bldP spid="25" grpId="1" animBg="1"/>
      <p:bldP spid="25" grpId="2" animBg="1"/>
      <p:bldP spid="33" grpId="0" animBg="1"/>
      <p:bldP spid="34" grpId="0" animBg="1"/>
      <p:bldP spid="34" grpId="1" animBg="1"/>
      <p:bldP spid="34" grpId="2" animBg="1"/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Yao’s lemma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16453D-214D-4914-B207-F530B4A7986B}"/>
              </a:ext>
            </a:extLst>
          </p:cNvPr>
          <p:cNvSpPr/>
          <p:nvPr/>
        </p:nvSpPr>
        <p:spPr>
          <a:xfrm>
            <a:off x="7455877" y="4853354"/>
            <a:ext cx="8757138" cy="6013938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67E71-6518-4136-9BF1-E1D6A2DC9CFD}"/>
              </a:ext>
            </a:extLst>
          </p:cNvPr>
          <p:cNvSpPr txBox="1"/>
          <p:nvPr/>
        </p:nvSpPr>
        <p:spPr>
          <a:xfrm>
            <a:off x="8983247" y="4101576"/>
            <a:ext cx="53155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Det.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Algos. (column player, minimizing)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B6E7B-1DC4-48C5-9286-87E0CEFC986D}"/>
              </a:ext>
            </a:extLst>
          </p:cNvPr>
          <p:cNvSpPr txBox="1"/>
          <p:nvPr/>
        </p:nvSpPr>
        <p:spPr>
          <a:xfrm rot="16200000">
            <a:off x="4388376" y="7624361"/>
            <a:ext cx="47048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Instances (row player, maximizing)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EC2C8-7A8F-4317-BED7-1A4FBF407CFA}"/>
              </a:ext>
            </a:extLst>
          </p:cNvPr>
          <p:cNvSpPr/>
          <p:nvPr/>
        </p:nvSpPr>
        <p:spPr>
          <a:xfrm>
            <a:off x="12918831" y="8065477"/>
            <a:ext cx="433754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1122D-AF7E-47F2-8B4A-1FD2843DDB64}"/>
                  </a:ext>
                </a:extLst>
              </p:cNvPr>
              <p:cNvSpPr txBox="1"/>
              <p:nvPr/>
            </p:nvSpPr>
            <p:spPr>
              <a:xfrm>
                <a:off x="16750202" y="11592186"/>
                <a:ext cx="6188745" cy="12551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𝑀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= “payoff” of algorithm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𝐴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b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</a:b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on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1122D-AF7E-47F2-8B4A-1FD2843DD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202" y="11592186"/>
                <a:ext cx="6188745" cy="1255152"/>
              </a:xfrm>
              <a:prstGeom prst="rect">
                <a:avLst/>
              </a:prstGeom>
              <a:blipFill>
                <a:blip r:embed="rId2"/>
                <a:stretch>
                  <a:fillRect t="-7767" b="-169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75348-A291-42D2-A521-5B4A9DAD15F8}"/>
              </a:ext>
            </a:extLst>
          </p:cNvPr>
          <p:cNvCxnSpPr/>
          <p:nvPr/>
        </p:nvCxnSpPr>
        <p:spPr>
          <a:xfrm flipH="1" flipV="1">
            <a:off x="13481538" y="8686800"/>
            <a:ext cx="3669324" cy="2965938"/>
          </a:xfrm>
          <a:prstGeom prst="straightConnector1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CE0FF6-3044-40D0-8CCB-B1C52BEDFA19}"/>
                  </a:ext>
                </a:extLst>
              </p:cNvPr>
              <p:cNvSpPr txBox="1"/>
              <p:nvPr/>
            </p:nvSpPr>
            <p:spPr>
              <a:xfrm>
                <a:off x="2509527" y="11614468"/>
                <a:ext cx="9892708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𝑀𝑞</m:t>
                                </m:r>
                              </m:e>
                            </m:d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= “payoff” of randomized algorithm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𝑞</m:t>
                    </m:r>
                  </m:oMath>
                </a14:m>
                <a:b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</a:b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on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1" i="0" u="none" strike="noStrike" cap="none" spc="0" normalizeH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worst-case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CE0FF6-3044-40D0-8CCB-B1C52BEDF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527" y="11614468"/>
                <a:ext cx="9892708" cy="1210588"/>
              </a:xfrm>
              <a:prstGeom prst="rect">
                <a:avLst/>
              </a:prstGeom>
              <a:blipFill>
                <a:blip r:embed="rId3"/>
                <a:stretch>
                  <a:fillRect t="-7035" b="-1758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63443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Yao’s lemma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16453D-214D-4914-B207-F530B4A7986B}"/>
              </a:ext>
            </a:extLst>
          </p:cNvPr>
          <p:cNvSpPr/>
          <p:nvPr/>
        </p:nvSpPr>
        <p:spPr>
          <a:xfrm>
            <a:off x="7455877" y="4853354"/>
            <a:ext cx="8757138" cy="6013938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67E71-6518-4136-9BF1-E1D6A2DC9CFD}"/>
              </a:ext>
            </a:extLst>
          </p:cNvPr>
          <p:cNvSpPr txBox="1"/>
          <p:nvPr/>
        </p:nvSpPr>
        <p:spPr>
          <a:xfrm>
            <a:off x="8983247" y="4101576"/>
            <a:ext cx="53155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Det.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Algos. (column player, minimizing)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B6E7B-1DC4-48C5-9286-87E0CEFC986D}"/>
              </a:ext>
            </a:extLst>
          </p:cNvPr>
          <p:cNvSpPr txBox="1"/>
          <p:nvPr/>
        </p:nvSpPr>
        <p:spPr>
          <a:xfrm rot="16200000">
            <a:off x="4388376" y="7624361"/>
            <a:ext cx="47048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Instances (row player, maximizing)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EC2C8-7A8F-4317-BED7-1A4FBF407CFA}"/>
              </a:ext>
            </a:extLst>
          </p:cNvPr>
          <p:cNvSpPr/>
          <p:nvPr/>
        </p:nvSpPr>
        <p:spPr>
          <a:xfrm>
            <a:off x="12918831" y="8065477"/>
            <a:ext cx="433754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1122D-AF7E-47F2-8B4A-1FD2843DDB64}"/>
                  </a:ext>
                </a:extLst>
              </p:cNvPr>
              <p:cNvSpPr txBox="1"/>
              <p:nvPr/>
            </p:nvSpPr>
            <p:spPr>
              <a:xfrm>
                <a:off x="16750202" y="11592186"/>
                <a:ext cx="6188745" cy="12551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𝑀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= “payoff” of algorithm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𝐴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b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</a:b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on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1122D-AF7E-47F2-8B4A-1FD2843DD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202" y="11592186"/>
                <a:ext cx="6188745" cy="1255152"/>
              </a:xfrm>
              <a:prstGeom prst="rect">
                <a:avLst/>
              </a:prstGeom>
              <a:blipFill>
                <a:blip r:embed="rId2"/>
                <a:stretch>
                  <a:fillRect t="-7767" b="-169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75348-A291-42D2-A521-5B4A9DAD15F8}"/>
              </a:ext>
            </a:extLst>
          </p:cNvPr>
          <p:cNvCxnSpPr/>
          <p:nvPr/>
        </p:nvCxnSpPr>
        <p:spPr>
          <a:xfrm flipH="1" flipV="1">
            <a:off x="13481538" y="8686800"/>
            <a:ext cx="3669324" cy="2965938"/>
          </a:xfrm>
          <a:prstGeom prst="straightConnector1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CE0FF6-3044-40D0-8CCB-B1C52BEDFA19}"/>
                  </a:ext>
                </a:extLst>
              </p:cNvPr>
              <p:cNvSpPr txBox="1"/>
              <p:nvPr/>
            </p:nvSpPr>
            <p:spPr>
              <a:xfrm>
                <a:off x="2509527" y="11614468"/>
                <a:ext cx="9892708" cy="1210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𝑀𝑞</m:t>
                                </m:r>
                              </m:e>
                            </m:d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= “payoff” of randomized algorithm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𝑞</m:t>
                    </m:r>
                  </m:oMath>
                </a14:m>
                <a:b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</a:b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on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1" i="0" u="none" strike="noStrike" cap="none" spc="0" normalizeH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worst-case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CE0FF6-3044-40D0-8CCB-B1C52BEDF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527" y="11614468"/>
                <a:ext cx="9892708" cy="1210588"/>
              </a:xfrm>
              <a:prstGeom prst="rect">
                <a:avLst/>
              </a:prstGeom>
              <a:blipFill>
                <a:blip r:embed="rId3"/>
                <a:stretch>
                  <a:fillRect t="-7035" b="-1758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76078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Yao’s lemma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16453D-214D-4914-B207-F530B4A7986B}"/>
              </a:ext>
            </a:extLst>
          </p:cNvPr>
          <p:cNvSpPr/>
          <p:nvPr/>
        </p:nvSpPr>
        <p:spPr>
          <a:xfrm>
            <a:off x="7455877" y="4853354"/>
            <a:ext cx="8757138" cy="6013938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67E71-6518-4136-9BF1-E1D6A2DC9CFD}"/>
              </a:ext>
            </a:extLst>
          </p:cNvPr>
          <p:cNvSpPr txBox="1"/>
          <p:nvPr/>
        </p:nvSpPr>
        <p:spPr>
          <a:xfrm>
            <a:off x="8983247" y="4101576"/>
            <a:ext cx="53155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Det.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Algos. (column player, minimizing)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B6E7B-1DC4-48C5-9286-87E0CEFC986D}"/>
              </a:ext>
            </a:extLst>
          </p:cNvPr>
          <p:cNvSpPr txBox="1"/>
          <p:nvPr/>
        </p:nvSpPr>
        <p:spPr>
          <a:xfrm rot="16200000">
            <a:off x="4388376" y="7624361"/>
            <a:ext cx="470481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Instances (row player, maximizing)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EC2C8-7A8F-4317-BED7-1A4FBF407CFA}"/>
              </a:ext>
            </a:extLst>
          </p:cNvPr>
          <p:cNvSpPr/>
          <p:nvPr/>
        </p:nvSpPr>
        <p:spPr>
          <a:xfrm>
            <a:off x="12918831" y="8065477"/>
            <a:ext cx="433754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1122D-AF7E-47F2-8B4A-1FD2843DDB64}"/>
                  </a:ext>
                </a:extLst>
              </p:cNvPr>
              <p:cNvSpPr txBox="1"/>
              <p:nvPr/>
            </p:nvSpPr>
            <p:spPr>
              <a:xfrm>
                <a:off x="16750202" y="11592186"/>
                <a:ext cx="6188745" cy="12551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𝑀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= “payoff” of algorithm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𝐴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b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</a:b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on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1122D-AF7E-47F2-8B4A-1FD2843DD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202" y="11592186"/>
                <a:ext cx="6188745" cy="1255152"/>
              </a:xfrm>
              <a:prstGeom prst="rect">
                <a:avLst/>
              </a:prstGeom>
              <a:blipFill>
                <a:blip r:embed="rId2"/>
                <a:stretch>
                  <a:fillRect t="-7767" b="-169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75348-A291-42D2-A521-5B4A9DAD15F8}"/>
              </a:ext>
            </a:extLst>
          </p:cNvPr>
          <p:cNvCxnSpPr/>
          <p:nvPr/>
        </p:nvCxnSpPr>
        <p:spPr>
          <a:xfrm flipH="1" flipV="1">
            <a:off x="13481538" y="8686800"/>
            <a:ext cx="3669324" cy="2965938"/>
          </a:xfrm>
          <a:prstGeom prst="straightConnector1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CE0FF6-3044-40D0-8CCB-B1C52BEDFA19}"/>
                  </a:ext>
                </a:extLst>
              </p:cNvPr>
              <p:cNvSpPr txBox="1"/>
              <p:nvPr/>
            </p:nvSpPr>
            <p:spPr>
              <a:xfrm>
                <a:off x="2460348" y="11599272"/>
                <a:ext cx="9991069" cy="12409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bSup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𝑖</m:t>
                            </m:r>
                          </m:sub>
                          <m:sup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𝑇</m:t>
                            </m:r>
                          </m:sup>
                        </m:sSubSup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𝑀𝑞</m:t>
                        </m:r>
                      </m:e>
                    </m:func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= “payoff” of randomized algorithm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𝑞</m:t>
                    </m:r>
                  </m:oMath>
                </a14:m>
                <a:b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</a:b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on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1" i="0" u="none" strike="noStrike" cap="none" spc="0" normalizeH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worst-case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CE0FF6-3044-40D0-8CCB-B1C52BEDF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348" y="11599272"/>
                <a:ext cx="9991069" cy="1240981"/>
              </a:xfrm>
              <a:prstGeom prst="rect">
                <a:avLst/>
              </a:prstGeom>
              <a:blipFill>
                <a:blip r:embed="rId3"/>
                <a:stretch>
                  <a:fillRect t="-5911" b="-1773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89444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Yao’s Lemma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9CDF05-64D7-4FF1-8D60-990B179EEE17}"/>
                  </a:ext>
                </a:extLst>
              </p:cNvPr>
              <p:cNvSpPr txBox="1"/>
              <p:nvPr/>
            </p:nvSpPr>
            <p:spPr>
              <a:xfrm>
                <a:off x="7983957" y="6072734"/>
                <a:ext cx="4133632" cy="12051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sz="4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4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𝑀𝑞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9CDF05-64D7-4FF1-8D60-990B179EE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957" y="6072734"/>
                <a:ext cx="4133632" cy="12051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88159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Yao’s Lemma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9CDF05-64D7-4FF1-8D60-990B179EEE17}"/>
                  </a:ext>
                </a:extLst>
              </p:cNvPr>
              <p:cNvSpPr txBox="1"/>
              <p:nvPr/>
            </p:nvSpPr>
            <p:spPr>
              <a:xfrm>
                <a:off x="7854939" y="5966892"/>
                <a:ext cx="8978932" cy="12745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𝑀𝑞</m:t>
                              </m:r>
                            </m:e>
                          </m:func>
                        </m:e>
                      </m:fun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48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𝑝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~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𝑅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4800" b="0" i="0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kumimoji="0" lang="en-US" sz="4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Lato Regular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4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Lato Regular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kumimoji="0" lang="en-US" sz="4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Lato Regular"/>
                                        </a:rPr>
                                        <m:t>𝑗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9CDF05-64D7-4FF1-8D60-990B179EE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39" y="5966892"/>
                <a:ext cx="8978932" cy="1274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15780B-A9FA-468D-BDC3-925AB3D2F02C}"/>
                  </a:ext>
                </a:extLst>
              </p:cNvPr>
              <p:cNvSpPr txBox="1"/>
              <p:nvPr/>
            </p:nvSpPr>
            <p:spPr>
              <a:xfrm>
                <a:off x="13597757" y="8376855"/>
                <a:ext cx="8931484" cy="1127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“exists </a:t>
                </a:r>
                <a:r>
                  <a:rPr kumimoji="0" lang="en-US" sz="3200" b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distrib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𝑝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</m:oMath>
                </a14:m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on inputs </a:t>
                </a:r>
                <a:r>
                  <a:rPr kumimoji="0" lang="en-US" sz="3200" b="0" u="none" strike="noStrike" cap="none" spc="0" normalizeH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s.t.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b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</a:b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             </a:t>
                </a: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best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det. algo.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𝐴</m:t>
                        </m:r>
                      </m:e>
                      <m:sub>
                        <m: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has </a:t>
                </a:r>
                <a:r>
                  <a:rPr kumimoji="0" lang="en-US" sz="3200" b="0" u="none" strike="noStrike" cap="none" spc="0" normalizeH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comp.ratio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𝑏𝑙𝑎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h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15780B-A9FA-468D-BDC3-925AB3D2F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757" y="8376855"/>
                <a:ext cx="8931484" cy="1127040"/>
              </a:xfrm>
              <a:prstGeom prst="rect">
                <a:avLst/>
              </a:prstGeom>
              <a:blipFill>
                <a:blip r:embed="rId3"/>
                <a:stretch>
                  <a:fillRect l="-2253" t="-6486" r="-1160" b="-124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EB4DF-D1D8-4034-8F6F-B1C37A62DFC8}"/>
                  </a:ext>
                </a:extLst>
              </p:cNvPr>
              <p:cNvSpPr txBox="1"/>
              <p:nvPr/>
            </p:nvSpPr>
            <p:spPr>
              <a:xfrm>
                <a:off x="2378772" y="11221934"/>
                <a:ext cx="7323287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“best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rand. algo. has </a:t>
                </a:r>
                <a:r>
                  <a:rPr kumimoji="0" lang="en-US" sz="3200" b="0" u="none" strike="noStrike" cap="none" spc="0" normalizeH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comp.ratio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𝑏𝑙𝑎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h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EB4DF-D1D8-4034-8F6F-B1C37A62D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772" y="11221934"/>
                <a:ext cx="7323287" cy="595035"/>
              </a:xfrm>
              <a:prstGeom prst="rect">
                <a:avLst/>
              </a:prstGeom>
              <a:blipFill>
                <a:blip r:embed="rId4"/>
                <a:stretch>
                  <a:fillRect l="-2662" t="-13402" r="-1581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18B7BF-9ECD-4C2D-AC49-DCEFF6E90794}"/>
                  </a:ext>
                </a:extLst>
              </p:cNvPr>
              <p:cNvSpPr txBox="1"/>
              <p:nvPr/>
            </p:nvSpPr>
            <p:spPr>
              <a:xfrm>
                <a:off x="2238096" y="8390446"/>
                <a:ext cx="7656327" cy="10874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“for every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rand. algo. there exists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𝐼</m:t>
                        </m:r>
                      </m:e>
                      <m:sub>
                        <m:r>
                          <a:rPr kumimoji="0" lang="en-US" sz="32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3200" b="0" u="none" strike="noStrike" cap="none" spc="0" normalizeH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  <a:p>
                <a:pPr algn="l"/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        which causes </a:t>
                </a:r>
                <a:r>
                  <a:rPr kumimoji="0" lang="en-US" sz="3200" b="0" u="none" strike="noStrike" cap="none" spc="0" normalizeH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comp.ratio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𝑏𝑙𝑎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h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18B7BF-9ECD-4C2D-AC49-DCEFF6E90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096" y="8390446"/>
                <a:ext cx="7656327" cy="1087477"/>
              </a:xfrm>
              <a:prstGeom prst="rect">
                <a:avLst/>
              </a:prstGeom>
              <a:blipFill>
                <a:blip r:embed="rId5"/>
                <a:stretch>
                  <a:fillRect l="-2548" t="-6704" b="-1676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371FF01-EEBF-4AD3-8E57-91C02C47326D}"/>
              </a:ext>
            </a:extLst>
          </p:cNvPr>
          <p:cNvSpPr txBox="1"/>
          <p:nvPr/>
        </p:nvSpPr>
        <p:spPr>
          <a:xfrm>
            <a:off x="19596422" y="12297157"/>
            <a:ext cx="293990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weak LP duality</a:t>
            </a:r>
          </a:p>
        </p:txBody>
      </p:sp>
    </p:spTree>
    <p:extLst>
      <p:ext uri="{BB962C8B-B14F-4D97-AF65-F5344CB8AC3E}">
        <p14:creationId xmlns:p14="http://schemas.microsoft.com/office/powerpoint/2010/main" val="3232476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von Neumann minimax theorem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9CDF05-64D7-4FF1-8D60-990B179EEE17}"/>
                  </a:ext>
                </a:extLst>
              </p:cNvPr>
              <p:cNvSpPr txBox="1"/>
              <p:nvPr/>
            </p:nvSpPr>
            <p:spPr>
              <a:xfrm>
                <a:off x="7855740" y="5966892"/>
                <a:ext cx="8977329" cy="12745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𝑀𝑞</m:t>
                              </m:r>
                            </m:e>
                          </m:func>
                        </m:e>
                      </m:fun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48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𝑝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~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𝑅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4800" b="0" i="0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kumimoji="0" lang="en-US" sz="4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Lato Regular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4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Lato Regular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kumimoji="0" lang="en-US" sz="4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Lato Regular"/>
                                        </a:rPr>
                                        <m:t>𝑗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9CDF05-64D7-4FF1-8D60-990B179EE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740" y="5966892"/>
                <a:ext cx="8977329" cy="1274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58551EE-DC6F-4543-934D-34665FB8B804}"/>
              </a:ext>
            </a:extLst>
          </p:cNvPr>
          <p:cNvSpPr txBox="1"/>
          <p:nvPr/>
        </p:nvSpPr>
        <p:spPr>
          <a:xfrm>
            <a:off x="19497035" y="12297157"/>
            <a:ext cx="313868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strong LP duality</a:t>
            </a:r>
          </a:p>
        </p:txBody>
      </p:sp>
    </p:spTree>
    <p:extLst>
      <p:ext uri="{BB962C8B-B14F-4D97-AF65-F5344CB8AC3E}">
        <p14:creationId xmlns:p14="http://schemas.microsoft.com/office/powerpoint/2010/main" val="343024484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 more detail…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199AB0-4B1F-4169-8DFD-DE108F603925}"/>
                  </a:ext>
                </a:extLst>
              </p:cNvPr>
              <p:cNvSpPr txBox="1"/>
              <p:nvPr/>
            </p:nvSpPr>
            <p:spPr>
              <a:xfrm>
                <a:off x="5058689" y="5337288"/>
                <a:ext cx="5895204" cy="7465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⇒</m:t>
                      </m:r>
                      <m:limLow>
                        <m:limLow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max</m:t>
                          </m:r>
                        </m:e>
                        <m:lim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𝒟</m:t>
                          </m:r>
                        </m:lim>
                      </m:limLow>
                      <m:func>
                        <m:func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[  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 ]</m:t>
                          </m:r>
                        </m:e>
                      </m:func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≥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𝑏𝑙𝑎h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199AB0-4B1F-4169-8DFD-DE108F603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689" y="5337288"/>
                <a:ext cx="5895204" cy="7465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4484DA-EB4C-4A4F-9308-C6759980C3D5}"/>
                  </a:ext>
                </a:extLst>
              </p:cNvPr>
              <p:cNvSpPr txBox="1"/>
              <p:nvPr/>
            </p:nvSpPr>
            <p:spPr>
              <a:xfrm>
                <a:off x="5058689" y="6508793"/>
                <a:ext cx="5513625" cy="7441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⇒</m:t>
                      </m:r>
                      <m:limLow>
                        <m:limLow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max</m:t>
                          </m:r>
                        </m:e>
                        <m:lim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𝐼</m:t>
                          </m:r>
                        </m:lim>
                      </m:limLow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</m:t>
                      </m:r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𝔼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𝐴</m:t>
                          </m:r>
                        </m:sub>
                      </m:sSub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[  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𝐴</m:t>
                      </m:r>
                      <m:d>
                        <m:d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𝐼</m:t>
                          </m:r>
                        </m:e>
                      </m:d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  ]≥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𝑏𝑙𝑎h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4484DA-EB4C-4A4F-9308-C6759980C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689" y="6508793"/>
                <a:ext cx="5513625" cy="744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478C48-5ED4-4727-98AB-B98CF2684E9B}"/>
                  </a:ext>
                </a:extLst>
              </p:cNvPr>
              <p:cNvSpPr txBox="1"/>
              <p:nvPr/>
            </p:nvSpPr>
            <p:spPr>
              <a:xfrm>
                <a:off x="3246282" y="4173736"/>
                <a:ext cx="7843557" cy="7409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for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some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𝒟</m:t>
                    </m:r>
                  </m:oMath>
                </a14:m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32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[  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 ]</m:t>
                        </m:r>
                      </m:e>
                    </m:func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𝑏𝑙𝑎h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478C48-5ED4-4727-98AB-B98CF2684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282" y="4173736"/>
                <a:ext cx="7843557" cy="740972"/>
              </a:xfrm>
              <a:prstGeom prst="rect">
                <a:avLst/>
              </a:prstGeom>
              <a:blipFill>
                <a:blip r:embed="rId4"/>
                <a:stretch>
                  <a:fillRect l="-2566" t="-11570" b="-4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1F1F5-A7DA-4759-B1E6-DCD725DA4544}"/>
                  </a:ext>
                </a:extLst>
              </p:cNvPr>
              <p:cNvSpPr txBox="1"/>
              <p:nvPr/>
            </p:nvSpPr>
            <p:spPr>
              <a:xfrm>
                <a:off x="12601296" y="4000483"/>
                <a:ext cx="8435771" cy="10874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“exists </a:t>
                </a:r>
                <a:r>
                  <a:rPr kumimoji="0" lang="en-US" sz="3200" b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distrib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on inputs </a:t>
                </a:r>
                <a:r>
                  <a:rPr kumimoji="0" lang="en-US" sz="3200" b="0" u="none" strike="noStrike" cap="none" spc="0" normalizeH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s.t.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b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</a:b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             </a:t>
                </a: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best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det. algo. has </a:t>
                </a:r>
                <a:r>
                  <a:rPr kumimoji="0" lang="en-US" sz="3200" b="0" u="none" strike="noStrike" cap="none" spc="0" normalizeH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comp.ratio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𝑏𝑙𝑎h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”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1F1F5-A7DA-4759-B1E6-DCD725DA4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1296" y="4000483"/>
                <a:ext cx="8435771" cy="1087477"/>
              </a:xfrm>
              <a:prstGeom prst="rect">
                <a:avLst/>
              </a:prstGeom>
              <a:blipFill>
                <a:blip r:embed="rId5"/>
                <a:stretch>
                  <a:fillRect l="-2312" t="-6145" r="-1301" b="-1676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677496-A66E-4866-9FCA-78B1496989BB}"/>
                  </a:ext>
                </a:extLst>
              </p:cNvPr>
              <p:cNvSpPr txBox="1"/>
              <p:nvPr/>
            </p:nvSpPr>
            <p:spPr>
              <a:xfrm>
                <a:off x="6306003" y="7880858"/>
                <a:ext cx="7323287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“best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rand. algo. has </a:t>
                </a:r>
                <a:r>
                  <a:rPr kumimoji="0" lang="en-US" sz="3200" b="0" u="none" strike="noStrike" cap="none" spc="0" normalizeH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comp.ratio</a:t>
                </a:r>
                <a:r>
                  <a:rPr kumimoji="0" lang="en-US" sz="3200" b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𝑏𝑙𝑎h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”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677496-A66E-4866-9FCA-78B149698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03" y="7880858"/>
                <a:ext cx="7323287" cy="595035"/>
              </a:xfrm>
              <a:prstGeom prst="rect">
                <a:avLst/>
              </a:prstGeom>
              <a:blipFill>
                <a:blip r:embed="rId6"/>
                <a:stretch>
                  <a:fillRect l="-2662" t="-13402" r="-1581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FD004B-009C-4A73-99D9-E87C44D75875}"/>
                  </a:ext>
                </a:extLst>
              </p:cNvPr>
              <p:cNvSpPr txBox="1"/>
              <p:nvPr/>
            </p:nvSpPr>
            <p:spPr>
              <a:xfrm>
                <a:off x="5662018" y="10786045"/>
                <a:ext cx="5731184" cy="11984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max</m:t>
                          </m:r>
                        </m:e>
                        <m:lim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𝒟</m:t>
                          </m:r>
                        </m:lim>
                      </m:limLow>
                      <m:func>
                        <m:func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𝔼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𝐼</m:t>
                              </m:r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∼</m:t>
                              </m:r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𝒟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𝑂𝑃𝑇</m:t>
                                  </m:r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(</m:t>
                                  </m:r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𝐼</m:t>
                                  </m:r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 </m:t>
                          </m:r>
                        </m:e>
                      </m:func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≥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𝑏𝑙𝑎h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FD004B-009C-4A73-99D9-E87C44D75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018" y="10786045"/>
                <a:ext cx="5731184" cy="1198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A44CF9-8323-4189-A208-CCA2955DFD67}"/>
                  </a:ext>
                </a:extLst>
              </p:cNvPr>
              <p:cNvSpPr txBox="1"/>
              <p:nvPr/>
            </p:nvSpPr>
            <p:spPr>
              <a:xfrm>
                <a:off x="5709049" y="12129410"/>
                <a:ext cx="5637121" cy="11468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max</m:t>
                          </m:r>
                        </m:e>
                        <m:lim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𝒟</m:t>
                          </m:r>
                        </m:lim>
                      </m:limLow>
                      <m:func>
                        <m:func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 </m:t>
                          </m:r>
                        </m:e>
                      </m:func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≥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𝑏𝑙𝑎h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A44CF9-8323-4189-A208-CCA2955DF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049" y="12129410"/>
                <a:ext cx="5637121" cy="11468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36681E-7FC2-4E14-8963-8C246612A7BC}"/>
                  </a:ext>
                </a:extLst>
              </p:cNvPr>
              <p:cNvSpPr txBox="1"/>
              <p:nvPr/>
            </p:nvSpPr>
            <p:spPr>
              <a:xfrm>
                <a:off x="13191493" y="11472064"/>
                <a:ext cx="4934876" cy="11456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⇒</m:t>
                      </m:r>
                      <m:limLow>
                        <m:limLow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max</m:t>
                          </m:r>
                        </m:e>
                        <m:lim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𝐼</m:t>
                          </m:r>
                        </m:lim>
                      </m:limLow>
                      <m:f>
                        <m:f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𝔼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[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𝐴</m:t>
                          </m:r>
                          <m:d>
                            <m:d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𝐼</m:t>
                              </m:r>
                            </m:e>
                          </m:d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]</m:t>
                          </m:r>
                        </m:num>
                        <m:den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𝑂𝑃𝑇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(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𝐼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)</m:t>
                          </m:r>
                        </m:den>
                      </m:f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≥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𝑏𝑙𝑎h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36681E-7FC2-4E14-8963-8C246612A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1493" y="11472064"/>
                <a:ext cx="4934876" cy="11456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3C0839-750C-4953-90E8-CF677AD6E1F0}"/>
              </a:ext>
            </a:extLst>
          </p:cNvPr>
          <p:cNvCxnSpPr/>
          <p:nvPr/>
        </p:nvCxnSpPr>
        <p:spPr>
          <a:xfrm>
            <a:off x="2031218" y="10020300"/>
            <a:ext cx="18938240" cy="0"/>
          </a:xfrm>
          <a:prstGeom prst="line">
            <a:avLst/>
          </a:prstGeom>
          <a:noFill/>
          <a:ln w="152400" cap="flat">
            <a:solidFill>
              <a:schemeClr val="tx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21663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0" grpId="0"/>
      <p:bldP spid="11" grpId="0"/>
      <p:bldP spid="12" grpId="0"/>
      <p:bldP spid="16" grpId="0"/>
      <p:bldP spid="17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another set cover lower bound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6F4A5C-040F-4122-B30B-5B325489AC5F}"/>
              </a:ext>
            </a:extLst>
          </p:cNvPr>
          <p:cNvSpPr txBox="1"/>
          <p:nvPr/>
        </p:nvSpPr>
        <p:spPr>
          <a:xfrm>
            <a:off x="1786664" y="8130866"/>
            <a:ext cx="1517562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Adversary: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pick random leaf, give elements top-down. Sets = leaves, cover ancestors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7BB0E3-E6E4-4274-9EF2-3A5F8B37C9F5}"/>
                  </a:ext>
                </a:extLst>
              </p:cNvPr>
              <p:cNvSpPr txBox="1"/>
              <p:nvPr/>
            </p:nvSpPr>
            <p:spPr>
              <a:xfrm>
                <a:off x="2485717" y="9207605"/>
                <a:ext cx="1446614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For any deterministic algorithm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𝐴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expected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cost =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𝑘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+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1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)/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2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32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Ω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𝑚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𝑛</m:t>
                    </m:r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7BB0E3-E6E4-4274-9EF2-3A5F8B37C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717" y="9207605"/>
                <a:ext cx="14466140" cy="595035"/>
              </a:xfrm>
              <a:prstGeom prst="rect">
                <a:avLst/>
              </a:prstGeom>
              <a:blipFill>
                <a:blip r:embed="rId3"/>
                <a:stretch>
                  <a:fillRect l="-1349" t="-12245" b="-316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FFAAAD-9E3E-4140-8731-D0D8EF977EE4}"/>
                  </a:ext>
                </a:extLst>
              </p:cNvPr>
              <p:cNvSpPr txBox="1"/>
              <p:nvPr/>
            </p:nvSpPr>
            <p:spPr>
              <a:xfrm>
                <a:off x="1786664" y="10841077"/>
                <a:ext cx="17975627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Now use Yao’s lemma: exists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𝒟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on instances </a:t>
                </a:r>
                <a:r>
                  <a:rPr kumimoji="0" lang="en-US" sz="3200" b="0" i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s.t.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any deterministic algo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has competitive ratio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𝑏𝑙𝑎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h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FFAAAD-9E3E-4140-8731-D0D8EF977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4" y="10841077"/>
                <a:ext cx="17975627" cy="595035"/>
              </a:xfrm>
              <a:prstGeom prst="rect">
                <a:avLst/>
              </a:prstGeom>
              <a:blipFill>
                <a:blip r:embed="rId5"/>
                <a:stretch>
                  <a:fillRect l="-1085" t="-12245" b="-316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20B36C-BEA8-452F-8B6F-96381457B5D4}"/>
                  </a:ext>
                </a:extLst>
              </p:cNvPr>
              <p:cNvSpPr txBox="1"/>
              <p:nvPr/>
            </p:nvSpPr>
            <p:spPr>
              <a:xfrm>
                <a:off x="2294495" y="11813154"/>
                <a:ext cx="13599044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⇒</m:t>
                    </m:r>
                  </m:oMath>
                </a14:m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for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any randomized algo, 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exists instance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200" b="0" i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s.t.</a:t>
                </a:r>
                <a:r>
                  <a:rPr kumimoji="0" lang="en-US" sz="32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has competitive ratio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≥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𝑏𝑙𝑎</m:t>
                    </m:r>
                    <m:r>
                      <a:rPr kumimoji="0" lang="en-US" sz="32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h</m:t>
                    </m:r>
                  </m:oMath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20B36C-BEA8-452F-8B6F-96381457B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95" y="11813154"/>
                <a:ext cx="13599044" cy="595035"/>
              </a:xfrm>
              <a:prstGeom prst="rect">
                <a:avLst/>
              </a:prstGeom>
              <a:blipFill>
                <a:blip r:embed="rId6"/>
                <a:stretch>
                  <a:fillRect t="-13402" b="-319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D66ECEB-26E5-4A79-B84C-0B06D0EFDAA8}"/>
              </a:ext>
            </a:extLst>
          </p:cNvPr>
          <p:cNvGrpSpPr/>
          <p:nvPr/>
        </p:nvGrpSpPr>
        <p:grpSpPr>
          <a:xfrm>
            <a:off x="9828816" y="3254261"/>
            <a:ext cx="4726367" cy="3754654"/>
            <a:chOff x="14265018" y="2704761"/>
            <a:chExt cx="7060443" cy="527258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57F23AA-AC16-4266-82F4-B63FE5186409}"/>
                </a:ext>
              </a:extLst>
            </p:cNvPr>
            <p:cNvSpPr/>
            <p:nvPr/>
          </p:nvSpPr>
          <p:spPr>
            <a:xfrm>
              <a:off x="17213151" y="2704761"/>
              <a:ext cx="1119117" cy="1078173"/>
            </a:xfrm>
            <a:prstGeom prst="ellipse">
              <a:avLst/>
            </a:prstGeom>
            <a:noFill/>
            <a:ln w="762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D07495-1B64-4481-A778-BDF0146FBFE3}"/>
                </a:ext>
              </a:extLst>
            </p:cNvPr>
            <p:cNvSpPr/>
            <p:nvPr/>
          </p:nvSpPr>
          <p:spPr>
            <a:xfrm>
              <a:off x="15750349" y="4726904"/>
              <a:ext cx="1119117" cy="1078173"/>
            </a:xfrm>
            <a:prstGeom prst="ellipse">
              <a:avLst/>
            </a:prstGeom>
            <a:noFill/>
            <a:ln w="762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1EF047-CCE1-45DA-ACD5-A7FF8EB35C63}"/>
                </a:ext>
              </a:extLst>
            </p:cNvPr>
            <p:cNvSpPr/>
            <p:nvPr/>
          </p:nvSpPr>
          <p:spPr>
            <a:xfrm>
              <a:off x="18877961" y="4726903"/>
              <a:ext cx="1119117" cy="1078173"/>
            </a:xfrm>
            <a:prstGeom prst="ellipse">
              <a:avLst/>
            </a:prstGeom>
            <a:noFill/>
            <a:ln w="762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D78A3F-E52B-4F00-91FF-9D35C0D1F45B}"/>
                </a:ext>
              </a:extLst>
            </p:cNvPr>
            <p:cNvSpPr/>
            <p:nvPr/>
          </p:nvSpPr>
          <p:spPr>
            <a:xfrm>
              <a:off x="14265018" y="6899172"/>
              <a:ext cx="1119117" cy="1078173"/>
            </a:xfrm>
            <a:prstGeom prst="ellipse">
              <a:avLst/>
            </a:prstGeom>
            <a:noFill/>
            <a:ln w="762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0AE6AA-E6FB-4E4D-ADE2-3760EA471851}"/>
                </a:ext>
              </a:extLst>
            </p:cNvPr>
            <p:cNvSpPr/>
            <p:nvPr/>
          </p:nvSpPr>
          <p:spPr>
            <a:xfrm>
              <a:off x="18225902" y="6899169"/>
              <a:ext cx="1119117" cy="1078173"/>
            </a:xfrm>
            <a:prstGeom prst="ellipse">
              <a:avLst/>
            </a:prstGeom>
            <a:noFill/>
            <a:ln w="762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BBA109-2E19-43FE-A9A8-C4ED39B35907}"/>
                </a:ext>
              </a:extLst>
            </p:cNvPr>
            <p:cNvSpPr/>
            <p:nvPr/>
          </p:nvSpPr>
          <p:spPr>
            <a:xfrm>
              <a:off x="16245460" y="6899171"/>
              <a:ext cx="1119117" cy="1078173"/>
            </a:xfrm>
            <a:prstGeom prst="ellipse">
              <a:avLst/>
            </a:prstGeom>
            <a:noFill/>
            <a:ln w="762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8B88F5E-4044-47BA-BBBB-A08C45A4A536}"/>
                </a:ext>
              </a:extLst>
            </p:cNvPr>
            <p:cNvSpPr/>
            <p:nvPr/>
          </p:nvSpPr>
          <p:spPr>
            <a:xfrm>
              <a:off x="20206344" y="6776340"/>
              <a:ext cx="1119117" cy="1078173"/>
            </a:xfrm>
            <a:prstGeom prst="ellipse">
              <a:avLst/>
            </a:prstGeom>
            <a:noFill/>
            <a:ln w="762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63EB80-CF31-42B9-B4F3-7539A2CA7EE2}"/>
                </a:ext>
              </a:extLst>
            </p:cNvPr>
            <p:cNvCxnSpPr>
              <a:stCxn id="11" idx="7"/>
              <a:endCxn id="10" idx="3"/>
            </p:cNvCxnSpPr>
            <p:nvPr/>
          </p:nvCxnSpPr>
          <p:spPr>
            <a:xfrm flipV="1">
              <a:off x="16705575" y="3625039"/>
              <a:ext cx="671467" cy="125976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5DA4567-5FFF-42EE-8A50-BD29F8D95EE6}"/>
                </a:ext>
              </a:extLst>
            </p:cNvPr>
            <p:cNvCxnSpPr>
              <a:cxnSpLocks/>
              <a:stCxn id="12" idx="1"/>
              <a:endCxn id="10" idx="5"/>
            </p:cNvCxnSpPr>
            <p:nvPr/>
          </p:nvCxnSpPr>
          <p:spPr>
            <a:xfrm flipH="1" flipV="1">
              <a:off x="18168377" y="3625039"/>
              <a:ext cx="873475" cy="1259759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E06189-44E7-4A45-86E4-7FCC363B10E4}"/>
                </a:ext>
              </a:extLst>
            </p:cNvPr>
            <p:cNvCxnSpPr>
              <a:cxnSpLocks/>
              <a:stCxn id="22" idx="0"/>
              <a:endCxn id="12" idx="5"/>
            </p:cNvCxnSpPr>
            <p:nvPr/>
          </p:nvCxnSpPr>
          <p:spPr>
            <a:xfrm flipH="1" flipV="1">
              <a:off x="19833187" y="5647181"/>
              <a:ext cx="932716" cy="1129159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D4FA62-D038-4497-9D14-A99D83FE142B}"/>
                </a:ext>
              </a:extLst>
            </p:cNvPr>
            <p:cNvCxnSpPr>
              <a:cxnSpLocks/>
              <a:stCxn id="17" idx="0"/>
              <a:endCxn id="12" idx="3"/>
            </p:cNvCxnSpPr>
            <p:nvPr/>
          </p:nvCxnSpPr>
          <p:spPr>
            <a:xfrm flipV="1">
              <a:off x="18785461" y="5647181"/>
              <a:ext cx="256391" cy="1251988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8F981C4-BD16-4CA6-B42F-F0CAA97AFDE3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16618441" y="5726129"/>
              <a:ext cx="186578" cy="1173042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35FFD0B-1CF9-4DA3-A20B-736BCFC919EF}"/>
                </a:ext>
              </a:extLst>
            </p:cNvPr>
            <p:cNvCxnSpPr>
              <a:cxnSpLocks/>
              <a:stCxn id="16" idx="0"/>
              <a:endCxn id="11" idx="3"/>
            </p:cNvCxnSpPr>
            <p:nvPr/>
          </p:nvCxnSpPr>
          <p:spPr>
            <a:xfrm flipV="1">
              <a:off x="14824577" y="5647182"/>
              <a:ext cx="1089663" cy="125199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589990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lower bounds (3)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81BD7-C8ED-4289-B30C-C1094CB3AFB8}"/>
                  </a:ext>
                </a:extLst>
              </p:cNvPr>
              <p:cNvSpPr txBox="1"/>
              <p:nvPr/>
            </p:nvSpPr>
            <p:spPr>
              <a:xfrm>
                <a:off x="1786665" y="3377380"/>
                <a:ext cx="21151431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Theorem [</a:t>
                </a:r>
                <a:r>
                  <a:rPr kumimoji="0" lang="en-US" sz="3600" b="1" i="0" u="none" strike="noStrike" cap="none" spc="0" normalizeH="0" baseline="0" dirty="0" err="1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Feige</a:t>
                </a: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/</a:t>
                </a:r>
                <a:r>
                  <a:rPr kumimoji="0" lang="en-US" sz="3600" b="1" i="0" u="none" strike="noStrike" cap="none" spc="0" normalizeH="0" baseline="0" dirty="0" err="1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Korman</a:t>
                </a: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]: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every poly-time (randomized)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online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algo has </a:t>
                </a:r>
                <a:r>
                  <a:rPr kumimoji="0" lang="en-US" sz="3600" b="0" i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competititve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Ω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𝑚</m:t>
                            </m:r>
                          </m:e>
                        </m:func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.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181BD7-C8ED-4289-B30C-C1094CB3A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65" y="3377380"/>
                <a:ext cx="21151431" cy="933589"/>
              </a:xfrm>
              <a:prstGeom prst="rect">
                <a:avLst/>
              </a:prstGeom>
              <a:blipFill>
                <a:blip r:embed="rId2"/>
                <a:stretch>
                  <a:fillRect l="-1066" b="-124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1928CD-26B3-40B4-9BB2-C1EA90184C0F}"/>
                  </a:ext>
                </a:extLst>
              </p:cNvPr>
              <p:cNvSpPr txBox="1"/>
              <p:nvPr/>
            </p:nvSpPr>
            <p:spPr>
              <a:xfrm>
                <a:off x="2303139" y="4834105"/>
                <a:ext cx="20483108" cy="933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Theorem [</a:t>
                </a:r>
                <a:r>
                  <a:rPr kumimoji="0" lang="en-US" sz="3600" b="1" i="0" u="none" strike="noStrike" cap="none" spc="0" normalizeH="0" baseline="0" dirty="0" err="1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Feige</a:t>
                </a: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, </a:t>
                </a:r>
                <a:r>
                  <a:rPr kumimoji="0" lang="en-US" sz="3600" b="1" i="0" u="none" strike="noStrike" cap="none" spc="0" normalizeH="0" baseline="0" dirty="0" err="1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Dinur</a:t>
                </a: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/</a:t>
                </a:r>
                <a:r>
                  <a:rPr kumimoji="0" lang="en-US" sz="3600" b="1" i="0" u="none" strike="noStrike" cap="none" spc="0" normalizeH="0" baseline="0" dirty="0" err="1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Steurer</a:t>
                </a: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]: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every poly-time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offline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(randomized) algo has approx.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Ω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.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1928CD-26B3-40B4-9BB2-C1EA90184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139" y="4834105"/>
                <a:ext cx="20483108" cy="933589"/>
              </a:xfrm>
              <a:prstGeom prst="rect">
                <a:avLst/>
              </a:prstGeom>
              <a:blipFill>
                <a:blip r:embed="rId3"/>
                <a:stretch>
                  <a:fillRect l="-1101" b="-124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26D9F38-8796-4B9B-A912-C765A945F90F}"/>
              </a:ext>
            </a:extLst>
          </p:cNvPr>
          <p:cNvSpPr/>
          <p:nvPr/>
        </p:nvSpPr>
        <p:spPr>
          <a:xfrm>
            <a:off x="13825182" y="7096836"/>
            <a:ext cx="1119117" cy="1078173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BE758CD-4179-45E7-BF11-95736A67112D}"/>
              </a:ext>
            </a:extLst>
          </p:cNvPr>
          <p:cNvSpPr/>
          <p:nvPr/>
        </p:nvSpPr>
        <p:spPr>
          <a:xfrm>
            <a:off x="12362380" y="9118979"/>
            <a:ext cx="1119117" cy="1078173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F4E9F7-47A3-436A-BFF7-C55F5D231D13}"/>
              </a:ext>
            </a:extLst>
          </p:cNvPr>
          <p:cNvSpPr/>
          <p:nvPr/>
        </p:nvSpPr>
        <p:spPr>
          <a:xfrm>
            <a:off x="15489992" y="9118978"/>
            <a:ext cx="1119117" cy="1078173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7B82068-6D1C-400F-B8B1-DA3CB618C15C}"/>
              </a:ext>
            </a:extLst>
          </p:cNvPr>
          <p:cNvSpPr/>
          <p:nvPr/>
        </p:nvSpPr>
        <p:spPr>
          <a:xfrm>
            <a:off x="10877049" y="11291247"/>
            <a:ext cx="1119117" cy="1078173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0D956F1-F0C0-4846-9A7D-3B257224C7E9}"/>
              </a:ext>
            </a:extLst>
          </p:cNvPr>
          <p:cNvSpPr/>
          <p:nvPr/>
        </p:nvSpPr>
        <p:spPr>
          <a:xfrm>
            <a:off x="14837933" y="11291244"/>
            <a:ext cx="1119117" cy="1078173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9BED87D-254E-42CB-8B5E-4DD7FF327267}"/>
              </a:ext>
            </a:extLst>
          </p:cNvPr>
          <p:cNvSpPr/>
          <p:nvPr/>
        </p:nvSpPr>
        <p:spPr>
          <a:xfrm>
            <a:off x="12857491" y="11291246"/>
            <a:ext cx="1119117" cy="1078173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8AAD45-2491-4F71-B6B2-AC5D604F0612}"/>
              </a:ext>
            </a:extLst>
          </p:cNvPr>
          <p:cNvSpPr/>
          <p:nvPr/>
        </p:nvSpPr>
        <p:spPr>
          <a:xfrm>
            <a:off x="16818375" y="11168415"/>
            <a:ext cx="1119117" cy="1078173"/>
          </a:xfrm>
          <a:prstGeom prst="ellipse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C0E133-F2A5-46F4-B87C-8B3B6E5CFD1D}"/>
              </a:ext>
            </a:extLst>
          </p:cNvPr>
          <p:cNvCxnSpPr>
            <a:stCxn id="22" idx="7"/>
            <a:endCxn id="4" idx="3"/>
          </p:cNvCxnSpPr>
          <p:nvPr/>
        </p:nvCxnSpPr>
        <p:spPr>
          <a:xfrm flipV="1">
            <a:off x="13317606" y="8017114"/>
            <a:ext cx="671467" cy="1259760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1CEBDC-F8A5-4028-9300-D16530E1DA67}"/>
              </a:ext>
            </a:extLst>
          </p:cNvPr>
          <p:cNvCxnSpPr>
            <a:cxnSpLocks/>
            <a:stCxn id="24" idx="1"/>
            <a:endCxn id="4" idx="5"/>
          </p:cNvCxnSpPr>
          <p:nvPr/>
        </p:nvCxnSpPr>
        <p:spPr>
          <a:xfrm flipH="1" flipV="1">
            <a:off x="14780408" y="8017114"/>
            <a:ext cx="873475" cy="1259759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02494A-5BFC-4E5B-9731-5637406E6D98}"/>
              </a:ext>
            </a:extLst>
          </p:cNvPr>
          <p:cNvCxnSpPr>
            <a:cxnSpLocks/>
            <a:stCxn id="28" idx="0"/>
            <a:endCxn id="24" idx="5"/>
          </p:cNvCxnSpPr>
          <p:nvPr/>
        </p:nvCxnSpPr>
        <p:spPr>
          <a:xfrm flipH="1" flipV="1">
            <a:off x="16445218" y="10039256"/>
            <a:ext cx="932716" cy="1129159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E8E4A8B-9D7C-469B-8B40-BD5830F40AFB}"/>
              </a:ext>
            </a:extLst>
          </p:cNvPr>
          <p:cNvCxnSpPr>
            <a:cxnSpLocks/>
            <a:stCxn id="26" idx="0"/>
            <a:endCxn id="24" idx="3"/>
          </p:cNvCxnSpPr>
          <p:nvPr/>
        </p:nvCxnSpPr>
        <p:spPr>
          <a:xfrm flipV="1">
            <a:off x="15397492" y="10039256"/>
            <a:ext cx="256391" cy="1251988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47176B-D0F2-451E-81DD-A9088F032DB9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13230472" y="10118204"/>
            <a:ext cx="186578" cy="1173042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BA2EAD1-6F54-4C86-B5E8-59E42674FF1D}"/>
              </a:ext>
            </a:extLst>
          </p:cNvPr>
          <p:cNvCxnSpPr>
            <a:cxnSpLocks/>
            <a:stCxn id="25" idx="0"/>
            <a:endCxn id="22" idx="3"/>
          </p:cNvCxnSpPr>
          <p:nvPr/>
        </p:nvCxnSpPr>
        <p:spPr>
          <a:xfrm flipV="1">
            <a:off x="11436608" y="10039257"/>
            <a:ext cx="1089663" cy="1251990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7F7819-572F-470E-95F1-782AD676046C}"/>
              </a:ext>
            </a:extLst>
          </p:cNvPr>
          <p:cNvGrpSpPr/>
          <p:nvPr/>
        </p:nvGrpSpPr>
        <p:grpSpPr>
          <a:xfrm>
            <a:off x="15245067" y="7058026"/>
            <a:ext cx="1996480" cy="914400"/>
            <a:chOff x="5354594" y="7934659"/>
            <a:chExt cx="1996480" cy="9144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EE195C9-C0F7-46E0-86BF-1CD240FA426E}"/>
                </a:ext>
              </a:extLst>
            </p:cNvPr>
            <p:cNvSpPr/>
            <p:nvPr/>
          </p:nvSpPr>
          <p:spPr>
            <a:xfrm>
              <a:off x="5454460" y="8022993"/>
              <a:ext cx="772372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7321124-80F5-4F95-B041-207B6C3B10E1}"/>
                </a:ext>
              </a:extLst>
            </p:cNvPr>
            <p:cNvSpPr/>
            <p:nvPr/>
          </p:nvSpPr>
          <p:spPr>
            <a:xfrm>
              <a:off x="6327055" y="8025337"/>
              <a:ext cx="321367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B3B63E-F010-4F01-B4A5-09A8F4689DB0}"/>
                </a:ext>
              </a:extLst>
            </p:cNvPr>
            <p:cNvSpPr/>
            <p:nvPr/>
          </p:nvSpPr>
          <p:spPr>
            <a:xfrm>
              <a:off x="6748646" y="8022993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96326D1-5C22-496E-90EB-5D397A925BF2}"/>
                </a:ext>
              </a:extLst>
            </p:cNvPr>
            <p:cNvSpPr/>
            <p:nvPr/>
          </p:nvSpPr>
          <p:spPr>
            <a:xfrm>
              <a:off x="7049316" y="8022266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3216B4D-05AD-4A81-8E00-875DB4A73735}"/>
                </a:ext>
              </a:extLst>
            </p:cNvPr>
            <p:cNvSpPr/>
            <p:nvPr/>
          </p:nvSpPr>
          <p:spPr>
            <a:xfrm>
              <a:off x="5354594" y="7934659"/>
              <a:ext cx="1996479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99ECBBA-227A-4D6B-81E5-2FB3F9440091}"/>
                </a:ext>
              </a:extLst>
            </p:cNvPr>
            <p:cNvSpPr/>
            <p:nvPr/>
          </p:nvSpPr>
          <p:spPr>
            <a:xfrm>
              <a:off x="5354594" y="8436704"/>
              <a:ext cx="1996480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5" name="Circle">
              <a:extLst>
                <a:ext uri="{FF2B5EF4-FFF2-40B4-BE49-F238E27FC236}">
                  <a16:creationId xmlns:a16="http://schemas.microsoft.com/office/drawing/2014/main" id="{9EC0EEE1-9E88-46B5-9567-8BE477D22540}"/>
                </a:ext>
              </a:extLst>
            </p:cNvPr>
            <p:cNvSpPr/>
            <p:nvPr/>
          </p:nvSpPr>
          <p:spPr>
            <a:xfrm>
              <a:off x="5585435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56" name="Circle">
              <a:extLst>
                <a:ext uri="{FF2B5EF4-FFF2-40B4-BE49-F238E27FC236}">
                  <a16:creationId xmlns:a16="http://schemas.microsoft.com/office/drawing/2014/main" id="{C7B20031-6CDA-421A-8E86-D3E9E6305CCC}"/>
                </a:ext>
              </a:extLst>
            </p:cNvPr>
            <p:cNvSpPr/>
            <p:nvPr/>
          </p:nvSpPr>
          <p:spPr>
            <a:xfrm>
              <a:off x="6380047" y="8147348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59" name="Circle">
              <a:extLst>
                <a:ext uri="{FF2B5EF4-FFF2-40B4-BE49-F238E27FC236}">
                  <a16:creationId xmlns:a16="http://schemas.microsoft.com/office/drawing/2014/main" id="{B2C71567-B9B8-480D-B396-710EEF087D55}"/>
                </a:ext>
              </a:extLst>
            </p:cNvPr>
            <p:cNvSpPr/>
            <p:nvPr/>
          </p:nvSpPr>
          <p:spPr>
            <a:xfrm>
              <a:off x="5875511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60" name="Circle">
              <a:extLst>
                <a:ext uri="{FF2B5EF4-FFF2-40B4-BE49-F238E27FC236}">
                  <a16:creationId xmlns:a16="http://schemas.microsoft.com/office/drawing/2014/main" id="{25166DAB-2768-4533-B4AB-ED391F75F193}"/>
                </a:ext>
              </a:extLst>
            </p:cNvPr>
            <p:cNvSpPr/>
            <p:nvPr/>
          </p:nvSpPr>
          <p:spPr>
            <a:xfrm>
              <a:off x="6499514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62" name="Circle">
              <a:extLst>
                <a:ext uri="{FF2B5EF4-FFF2-40B4-BE49-F238E27FC236}">
                  <a16:creationId xmlns:a16="http://schemas.microsoft.com/office/drawing/2014/main" id="{ED5E8F85-61FC-4B58-B585-046D819483C8}"/>
                </a:ext>
              </a:extLst>
            </p:cNvPr>
            <p:cNvSpPr/>
            <p:nvPr/>
          </p:nvSpPr>
          <p:spPr>
            <a:xfrm>
              <a:off x="6020549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63" name="Circle">
              <a:extLst>
                <a:ext uri="{FF2B5EF4-FFF2-40B4-BE49-F238E27FC236}">
                  <a16:creationId xmlns:a16="http://schemas.microsoft.com/office/drawing/2014/main" id="{23DF4AEB-D7E5-4332-9983-B0C2A182D96D}"/>
                </a:ext>
              </a:extLst>
            </p:cNvPr>
            <p:cNvSpPr/>
            <p:nvPr/>
          </p:nvSpPr>
          <p:spPr>
            <a:xfrm>
              <a:off x="6803211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66" name="Circle">
              <a:extLst>
                <a:ext uri="{FF2B5EF4-FFF2-40B4-BE49-F238E27FC236}">
                  <a16:creationId xmlns:a16="http://schemas.microsoft.com/office/drawing/2014/main" id="{5DFA6482-C1E3-43D6-BCEC-C1B833F47800}"/>
                </a:ext>
              </a:extLst>
            </p:cNvPr>
            <p:cNvSpPr/>
            <p:nvPr/>
          </p:nvSpPr>
          <p:spPr>
            <a:xfrm>
              <a:off x="5730473" y="814083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68" name="Circle">
              <a:extLst>
                <a:ext uri="{FF2B5EF4-FFF2-40B4-BE49-F238E27FC236}">
                  <a16:creationId xmlns:a16="http://schemas.microsoft.com/office/drawing/2014/main" id="{6471CF41-44D3-4699-8839-A3511AAE585F}"/>
                </a:ext>
              </a:extLst>
            </p:cNvPr>
            <p:cNvSpPr/>
            <p:nvPr/>
          </p:nvSpPr>
          <p:spPr>
            <a:xfrm>
              <a:off x="7108334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71" name="Circle">
              <a:extLst>
                <a:ext uri="{FF2B5EF4-FFF2-40B4-BE49-F238E27FC236}">
                  <a16:creationId xmlns:a16="http://schemas.microsoft.com/office/drawing/2014/main" id="{E9CD7620-299A-4E22-8721-20BF135A07F6}"/>
                </a:ext>
              </a:extLst>
            </p:cNvPr>
            <p:cNvSpPr/>
            <p:nvPr/>
          </p:nvSpPr>
          <p:spPr>
            <a:xfrm>
              <a:off x="5587601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72" name="Circle">
              <a:extLst>
                <a:ext uri="{FF2B5EF4-FFF2-40B4-BE49-F238E27FC236}">
                  <a16:creationId xmlns:a16="http://schemas.microsoft.com/office/drawing/2014/main" id="{E0BA4CBD-152C-4981-ACEB-19A61337D67C}"/>
                </a:ext>
              </a:extLst>
            </p:cNvPr>
            <p:cNvSpPr/>
            <p:nvPr/>
          </p:nvSpPr>
          <p:spPr>
            <a:xfrm>
              <a:off x="6382214" y="8561455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75" name="Circle">
              <a:extLst>
                <a:ext uri="{FF2B5EF4-FFF2-40B4-BE49-F238E27FC236}">
                  <a16:creationId xmlns:a16="http://schemas.microsoft.com/office/drawing/2014/main" id="{03C7C756-7252-4EF4-AC0D-C812184975C8}"/>
                </a:ext>
              </a:extLst>
            </p:cNvPr>
            <p:cNvSpPr/>
            <p:nvPr/>
          </p:nvSpPr>
          <p:spPr>
            <a:xfrm>
              <a:off x="5877677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76" name="Circle">
              <a:extLst>
                <a:ext uri="{FF2B5EF4-FFF2-40B4-BE49-F238E27FC236}">
                  <a16:creationId xmlns:a16="http://schemas.microsoft.com/office/drawing/2014/main" id="{7E924B27-C803-4E84-BF2F-D2582DCA2349}"/>
                </a:ext>
              </a:extLst>
            </p:cNvPr>
            <p:cNvSpPr/>
            <p:nvPr/>
          </p:nvSpPr>
          <p:spPr>
            <a:xfrm>
              <a:off x="6501680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78" name="Circle">
              <a:extLst>
                <a:ext uri="{FF2B5EF4-FFF2-40B4-BE49-F238E27FC236}">
                  <a16:creationId xmlns:a16="http://schemas.microsoft.com/office/drawing/2014/main" id="{B71ED3DD-6D19-43AA-9439-70AE96D144FE}"/>
                </a:ext>
              </a:extLst>
            </p:cNvPr>
            <p:cNvSpPr/>
            <p:nvPr/>
          </p:nvSpPr>
          <p:spPr>
            <a:xfrm>
              <a:off x="6022716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79" name="Circle">
              <a:extLst>
                <a:ext uri="{FF2B5EF4-FFF2-40B4-BE49-F238E27FC236}">
                  <a16:creationId xmlns:a16="http://schemas.microsoft.com/office/drawing/2014/main" id="{D0416E67-C464-443D-9572-F4B104EA8D32}"/>
                </a:ext>
              </a:extLst>
            </p:cNvPr>
            <p:cNvSpPr/>
            <p:nvPr/>
          </p:nvSpPr>
          <p:spPr>
            <a:xfrm>
              <a:off x="6805377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82" name="Circle">
              <a:extLst>
                <a:ext uri="{FF2B5EF4-FFF2-40B4-BE49-F238E27FC236}">
                  <a16:creationId xmlns:a16="http://schemas.microsoft.com/office/drawing/2014/main" id="{0D3C6C5E-C1D8-4B02-837E-3C77D10491BA}"/>
                </a:ext>
              </a:extLst>
            </p:cNvPr>
            <p:cNvSpPr/>
            <p:nvPr/>
          </p:nvSpPr>
          <p:spPr>
            <a:xfrm>
              <a:off x="5732639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84" name="Circle">
              <a:extLst>
                <a:ext uri="{FF2B5EF4-FFF2-40B4-BE49-F238E27FC236}">
                  <a16:creationId xmlns:a16="http://schemas.microsoft.com/office/drawing/2014/main" id="{B45A2EEE-6F50-4136-BC16-32ED2EACBE77}"/>
                </a:ext>
              </a:extLst>
            </p:cNvPr>
            <p:cNvSpPr/>
            <p:nvPr/>
          </p:nvSpPr>
          <p:spPr>
            <a:xfrm>
              <a:off x="7110500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33F8A96-5072-4C85-BA51-6ECB0B014809}"/>
              </a:ext>
            </a:extLst>
          </p:cNvPr>
          <p:cNvGrpSpPr/>
          <p:nvPr/>
        </p:nvGrpSpPr>
        <p:grpSpPr>
          <a:xfrm>
            <a:off x="16809342" y="8661778"/>
            <a:ext cx="1996480" cy="914400"/>
            <a:chOff x="5354594" y="7934659"/>
            <a:chExt cx="1996480" cy="91440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639005C-C88A-4654-8E59-5DF78D31FE48}"/>
                </a:ext>
              </a:extLst>
            </p:cNvPr>
            <p:cNvSpPr/>
            <p:nvPr/>
          </p:nvSpPr>
          <p:spPr>
            <a:xfrm>
              <a:off x="5454460" y="8022993"/>
              <a:ext cx="772372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CF4B0FC-21B2-4F8D-AC9B-0B25D6AB91AB}"/>
                </a:ext>
              </a:extLst>
            </p:cNvPr>
            <p:cNvSpPr/>
            <p:nvPr/>
          </p:nvSpPr>
          <p:spPr>
            <a:xfrm>
              <a:off x="6327055" y="8025337"/>
              <a:ext cx="321367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F7A2DC6-22B8-4E93-9CE3-A9AFD65F17A6}"/>
                </a:ext>
              </a:extLst>
            </p:cNvPr>
            <p:cNvSpPr/>
            <p:nvPr/>
          </p:nvSpPr>
          <p:spPr>
            <a:xfrm>
              <a:off x="6748646" y="8022993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6D5ABE7-272A-456A-9ADD-F3405DF9E3A4}"/>
                </a:ext>
              </a:extLst>
            </p:cNvPr>
            <p:cNvSpPr/>
            <p:nvPr/>
          </p:nvSpPr>
          <p:spPr>
            <a:xfrm>
              <a:off x="7049316" y="8022266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01AD9D9-DFCE-4A8D-B919-8E8091696BED}"/>
                </a:ext>
              </a:extLst>
            </p:cNvPr>
            <p:cNvSpPr/>
            <p:nvPr/>
          </p:nvSpPr>
          <p:spPr>
            <a:xfrm>
              <a:off x="5354594" y="7934659"/>
              <a:ext cx="1996479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53DEB5F-EBAB-4D0E-86A3-948C47FE96D5}"/>
                </a:ext>
              </a:extLst>
            </p:cNvPr>
            <p:cNvSpPr/>
            <p:nvPr/>
          </p:nvSpPr>
          <p:spPr>
            <a:xfrm>
              <a:off x="5354594" y="8436704"/>
              <a:ext cx="1996480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93" name="Circle">
              <a:extLst>
                <a:ext uri="{FF2B5EF4-FFF2-40B4-BE49-F238E27FC236}">
                  <a16:creationId xmlns:a16="http://schemas.microsoft.com/office/drawing/2014/main" id="{A023021B-7A63-4079-95DC-CB3FB2DAE9C3}"/>
                </a:ext>
              </a:extLst>
            </p:cNvPr>
            <p:cNvSpPr/>
            <p:nvPr/>
          </p:nvSpPr>
          <p:spPr>
            <a:xfrm>
              <a:off x="5585435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94" name="Circle">
              <a:extLst>
                <a:ext uri="{FF2B5EF4-FFF2-40B4-BE49-F238E27FC236}">
                  <a16:creationId xmlns:a16="http://schemas.microsoft.com/office/drawing/2014/main" id="{DEE70314-0296-415F-9D22-E546026B3A8A}"/>
                </a:ext>
              </a:extLst>
            </p:cNvPr>
            <p:cNvSpPr/>
            <p:nvPr/>
          </p:nvSpPr>
          <p:spPr>
            <a:xfrm>
              <a:off x="6380047" y="8147348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95" name="Circle">
              <a:extLst>
                <a:ext uri="{FF2B5EF4-FFF2-40B4-BE49-F238E27FC236}">
                  <a16:creationId xmlns:a16="http://schemas.microsoft.com/office/drawing/2014/main" id="{9A752CD4-FC8B-4654-9D44-B20CCAB8A554}"/>
                </a:ext>
              </a:extLst>
            </p:cNvPr>
            <p:cNvSpPr/>
            <p:nvPr/>
          </p:nvSpPr>
          <p:spPr>
            <a:xfrm>
              <a:off x="5875511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96" name="Circle">
              <a:extLst>
                <a:ext uri="{FF2B5EF4-FFF2-40B4-BE49-F238E27FC236}">
                  <a16:creationId xmlns:a16="http://schemas.microsoft.com/office/drawing/2014/main" id="{8A702602-490E-48F1-852F-2F3C3C4D2D37}"/>
                </a:ext>
              </a:extLst>
            </p:cNvPr>
            <p:cNvSpPr/>
            <p:nvPr/>
          </p:nvSpPr>
          <p:spPr>
            <a:xfrm>
              <a:off x="6499514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97" name="Circle">
              <a:extLst>
                <a:ext uri="{FF2B5EF4-FFF2-40B4-BE49-F238E27FC236}">
                  <a16:creationId xmlns:a16="http://schemas.microsoft.com/office/drawing/2014/main" id="{8DE30186-D49E-4411-A3F2-36A8A23F72FD}"/>
                </a:ext>
              </a:extLst>
            </p:cNvPr>
            <p:cNvSpPr/>
            <p:nvPr/>
          </p:nvSpPr>
          <p:spPr>
            <a:xfrm>
              <a:off x="6020549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98" name="Circle">
              <a:extLst>
                <a:ext uri="{FF2B5EF4-FFF2-40B4-BE49-F238E27FC236}">
                  <a16:creationId xmlns:a16="http://schemas.microsoft.com/office/drawing/2014/main" id="{8A33EC2B-5F33-416C-BF7E-7CA45DD77539}"/>
                </a:ext>
              </a:extLst>
            </p:cNvPr>
            <p:cNvSpPr/>
            <p:nvPr/>
          </p:nvSpPr>
          <p:spPr>
            <a:xfrm>
              <a:off x="6803211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99" name="Circle">
              <a:extLst>
                <a:ext uri="{FF2B5EF4-FFF2-40B4-BE49-F238E27FC236}">
                  <a16:creationId xmlns:a16="http://schemas.microsoft.com/office/drawing/2014/main" id="{94A792A7-D5F1-410D-89A5-CA3144C94F47}"/>
                </a:ext>
              </a:extLst>
            </p:cNvPr>
            <p:cNvSpPr/>
            <p:nvPr/>
          </p:nvSpPr>
          <p:spPr>
            <a:xfrm>
              <a:off x="5730473" y="814083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00" name="Circle">
              <a:extLst>
                <a:ext uri="{FF2B5EF4-FFF2-40B4-BE49-F238E27FC236}">
                  <a16:creationId xmlns:a16="http://schemas.microsoft.com/office/drawing/2014/main" id="{04EC81C6-5612-43AF-8389-7344C516BEF3}"/>
                </a:ext>
              </a:extLst>
            </p:cNvPr>
            <p:cNvSpPr/>
            <p:nvPr/>
          </p:nvSpPr>
          <p:spPr>
            <a:xfrm>
              <a:off x="7108334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01" name="Circle">
              <a:extLst>
                <a:ext uri="{FF2B5EF4-FFF2-40B4-BE49-F238E27FC236}">
                  <a16:creationId xmlns:a16="http://schemas.microsoft.com/office/drawing/2014/main" id="{A255791E-4EF5-4ACC-817C-B282F001057F}"/>
                </a:ext>
              </a:extLst>
            </p:cNvPr>
            <p:cNvSpPr/>
            <p:nvPr/>
          </p:nvSpPr>
          <p:spPr>
            <a:xfrm>
              <a:off x="5587601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02" name="Circle">
              <a:extLst>
                <a:ext uri="{FF2B5EF4-FFF2-40B4-BE49-F238E27FC236}">
                  <a16:creationId xmlns:a16="http://schemas.microsoft.com/office/drawing/2014/main" id="{3419E39E-7B3B-4160-A513-A041A24C408A}"/>
                </a:ext>
              </a:extLst>
            </p:cNvPr>
            <p:cNvSpPr/>
            <p:nvPr/>
          </p:nvSpPr>
          <p:spPr>
            <a:xfrm>
              <a:off x="6382214" y="8561455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03" name="Circle">
              <a:extLst>
                <a:ext uri="{FF2B5EF4-FFF2-40B4-BE49-F238E27FC236}">
                  <a16:creationId xmlns:a16="http://schemas.microsoft.com/office/drawing/2014/main" id="{3CD1898D-706A-4C15-86DD-BB0ACD2F5867}"/>
                </a:ext>
              </a:extLst>
            </p:cNvPr>
            <p:cNvSpPr/>
            <p:nvPr/>
          </p:nvSpPr>
          <p:spPr>
            <a:xfrm>
              <a:off x="5877677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04" name="Circle">
              <a:extLst>
                <a:ext uri="{FF2B5EF4-FFF2-40B4-BE49-F238E27FC236}">
                  <a16:creationId xmlns:a16="http://schemas.microsoft.com/office/drawing/2014/main" id="{FB85D7DE-90B1-48EA-B48D-5325B46F56DB}"/>
                </a:ext>
              </a:extLst>
            </p:cNvPr>
            <p:cNvSpPr/>
            <p:nvPr/>
          </p:nvSpPr>
          <p:spPr>
            <a:xfrm>
              <a:off x="6501680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05" name="Circle">
              <a:extLst>
                <a:ext uri="{FF2B5EF4-FFF2-40B4-BE49-F238E27FC236}">
                  <a16:creationId xmlns:a16="http://schemas.microsoft.com/office/drawing/2014/main" id="{18EDA219-AE23-4977-AFC2-3F23EA629497}"/>
                </a:ext>
              </a:extLst>
            </p:cNvPr>
            <p:cNvSpPr/>
            <p:nvPr/>
          </p:nvSpPr>
          <p:spPr>
            <a:xfrm>
              <a:off x="6022716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06" name="Circle">
              <a:extLst>
                <a:ext uri="{FF2B5EF4-FFF2-40B4-BE49-F238E27FC236}">
                  <a16:creationId xmlns:a16="http://schemas.microsoft.com/office/drawing/2014/main" id="{3817BDDE-A051-4083-83E8-254CF84C0B18}"/>
                </a:ext>
              </a:extLst>
            </p:cNvPr>
            <p:cNvSpPr/>
            <p:nvPr/>
          </p:nvSpPr>
          <p:spPr>
            <a:xfrm>
              <a:off x="6805377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07" name="Circle">
              <a:extLst>
                <a:ext uri="{FF2B5EF4-FFF2-40B4-BE49-F238E27FC236}">
                  <a16:creationId xmlns:a16="http://schemas.microsoft.com/office/drawing/2014/main" id="{9758CF9D-A37A-4F90-BABE-EE12C417FF1C}"/>
                </a:ext>
              </a:extLst>
            </p:cNvPr>
            <p:cNvSpPr/>
            <p:nvPr/>
          </p:nvSpPr>
          <p:spPr>
            <a:xfrm>
              <a:off x="5732639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08" name="Circle">
              <a:extLst>
                <a:ext uri="{FF2B5EF4-FFF2-40B4-BE49-F238E27FC236}">
                  <a16:creationId xmlns:a16="http://schemas.microsoft.com/office/drawing/2014/main" id="{181F135C-4078-4BE8-86C4-418EFCE78092}"/>
                </a:ext>
              </a:extLst>
            </p:cNvPr>
            <p:cNvSpPr/>
            <p:nvPr/>
          </p:nvSpPr>
          <p:spPr>
            <a:xfrm>
              <a:off x="7110500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3882A3A-045A-4849-A0A4-BB10B3211C09}"/>
              </a:ext>
            </a:extLst>
          </p:cNvPr>
          <p:cNvGrpSpPr/>
          <p:nvPr/>
        </p:nvGrpSpPr>
        <p:grpSpPr>
          <a:xfrm>
            <a:off x="18203394" y="10834044"/>
            <a:ext cx="1996480" cy="914400"/>
            <a:chOff x="5354594" y="7934659"/>
            <a:chExt cx="1996480" cy="91440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0413652-B106-49D7-A000-91FB023ECAE4}"/>
                </a:ext>
              </a:extLst>
            </p:cNvPr>
            <p:cNvSpPr/>
            <p:nvPr/>
          </p:nvSpPr>
          <p:spPr>
            <a:xfrm>
              <a:off x="5454460" y="8022993"/>
              <a:ext cx="772372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11BB147-A98C-4DE2-A159-517AEE26A43F}"/>
                </a:ext>
              </a:extLst>
            </p:cNvPr>
            <p:cNvSpPr/>
            <p:nvPr/>
          </p:nvSpPr>
          <p:spPr>
            <a:xfrm>
              <a:off x="6327055" y="8025337"/>
              <a:ext cx="321367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5296986-344D-45F0-8161-A7C91E9FEC7F}"/>
                </a:ext>
              </a:extLst>
            </p:cNvPr>
            <p:cNvSpPr/>
            <p:nvPr/>
          </p:nvSpPr>
          <p:spPr>
            <a:xfrm>
              <a:off x="6748646" y="8022993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7A3F934-B256-4D05-A9C1-502FD2521C25}"/>
                </a:ext>
              </a:extLst>
            </p:cNvPr>
            <p:cNvSpPr/>
            <p:nvPr/>
          </p:nvSpPr>
          <p:spPr>
            <a:xfrm>
              <a:off x="7049316" y="8022266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251A80A-21DE-48C2-9F70-9D30023D94E6}"/>
                </a:ext>
              </a:extLst>
            </p:cNvPr>
            <p:cNvSpPr/>
            <p:nvPr/>
          </p:nvSpPr>
          <p:spPr>
            <a:xfrm>
              <a:off x="5354594" y="7934659"/>
              <a:ext cx="1996479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0EFE4DF-CEAA-4CA9-82FF-F9A0002FF86C}"/>
                </a:ext>
              </a:extLst>
            </p:cNvPr>
            <p:cNvSpPr/>
            <p:nvPr/>
          </p:nvSpPr>
          <p:spPr>
            <a:xfrm>
              <a:off x="5354594" y="8436704"/>
              <a:ext cx="1996480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6" name="Circle">
              <a:extLst>
                <a:ext uri="{FF2B5EF4-FFF2-40B4-BE49-F238E27FC236}">
                  <a16:creationId xmlns:a16="http://schemas.microsoft.com/office/drawing/2014/main" id="{C579E5E1-5C7B-4FEC-AAE0-884BFFCEC853}"/>
                </a:ext>
              </a:extLst>
            </p:cNvPr>
            <p:cNvSpPr/>
            <p:nvPr/>
          </p:nvSpPr>
          <p:spPr>
            <a:xfrm>
              <a:off x="5585435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17" name="Circle">
              <a:extLst>
                <a:ext uri="{FF2B5EF4-FFF2-40B4-BE49-F238E27FC236}">
                  <a16:creationId xmlns:a16="http://schemas.microsoft.com/office/drawing/2014/main" id="{631B26B5-5666-4479-89D6-DE244E851B50}"/>
                </a:ext>
              </a:extLst>
            </p:cNvPr>
            <p:cNvSpPr/>
            <p:nvPr/>
          </p:nvSpPr>
          <p:spPr>
            <a:xfrm>
              <a:off x="6380047" y="8147348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18" name="Circle">
              <a:extLst>
                <a:ext uri="{FF2B5EF4-FFF2-40B4-BE49-F238E27FC236}">
                  <a16:creationId xmlns:a16="http://schemas.microsoft.com/office/drawing/2014/main" id="{D3E7B247-E1D8-410B-A95C-68494F511E2E}"/>
                </a:ext>
              </a:extLst>
            </p:cNvPr>
            <p:cNvSpPr/>
            <p:nvPr/>
          </p:nvSpPr>
          <p:spPr>
            <a:xfrm>
              <a:off x="5875511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19" name="Circle">
              <a:extLst>
                <a:ext uri="{FF2B5EF4-FFF2-40B4-BE49-F238E27FC236}">
                  <a16:creationId xmlns:a16="http://schemas.microsoft.com/office/drawing/2014/main" id="{7F32E23B-806F-4B7F-BEA3-A358762A0EA4}"/>
                </a:ext>
              </a:extLst>
            </p:cNvPr>
            <p:cNvSpPr/>
            <p:nvPr/>
          </p:nvSpPr>
          <p:spPr>
            <a:xfrm>
              <a:off x="6499514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20" name="Circle">
              <a:extLst>
                <a:ext uri="{FF2B5EF4-FFF2-40B4-BE49-F238E27FC236}">
                  <a16:creationId xmlns:a16="http://schemas.microsoft.com/office/drawing/2014/main" id="{8E47A252-7105-49D5-975A-BD82644E58D4}"/>
                </a:ext>
              </a:extLst>
            </p:cNvPr>
            <p:cNvSpPr/>
            <p:nvPr/>
          </p:nvSpPr>
          <p:spPr>
            <a:xfrm>
              <a:off x="6020549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21" name="Circle">
              <a:extLst>
                <a:ext uri="{FF2B5EF4-FFF2-40B4-BE49-F238E27FC236}">
                  <a16:creationId xmlns:a16="http://schemas.microsoft.com/office/drawing/2014/main" id="{F7B1C94D-2ABA-469C-83B6-279AB764BCAF}"/>
                </a:ext>
              </a:extLst>
            </p:cNvPr>
            <p:cNvSpPr/>
            <p:nvPr/>
          </p:nvSpPr>
          <p:spPr>
            <a:xfrm>
              <a:off x="6803211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22" name="Circle">
              <a:extLst>
                <a:ext uri="{FF2B5EF4-FFF2-40B4-BE49-F238E27FC236}">
                  <a16:creationId xmlns:a16="http://schemas.microsoft.com/office/drawing/2014/main" id="{C550885E-0DE8-4D4C-B217-57F4A23D3122}"/>
                </a:ext>
              </a:extLst>
            </p:cNvPr>
            <p:cNvSpPr/>
            <p:nvPr/>
          </p:nvSpPr>
          <p:spPr>
            <a:xfrm>
              <a:off x="5730473" y="814083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23" name="Circle">
              <a:extLst>
                <a:ext uri="{FF2B5EF4-FFF2-40B4-BE49-F238E27FC236}">
                  <a16:creationId xmlns:a16="http://schemas.microsoft.com/office/drawing/2014/main" id="{668EDFCA-26F2-457C-AC90-557A3DBF3585}"/>
                </a:ext>
              </a:extLst>
            </p:cNvPr>
            <p:cNvSpPr/>
            <p:nvPr/>
          </p:nvSpPr>
          <p:spPr>
            <a:xfrm>
              <a:off x="7108334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24" name="Circle">
              <a:extLst>
                <a:ext uri="{FF2B5EF4-FFF2-40B4-BE49-F238E27FC236}">
                  <a16:creationId xmlns:a16="http://schemas.microsoft.com/office/drawing/2014/main" id="{0D63F8E4-EE49-4D8B-92E8-A5DBB1CB055F}"/>
                </a:ext>
              </a:extLst>
            </p:cNvPr>
            <p:cNvSpPr/>
            <p:nvPr/>
          </p:nvSpPr>
          <p:spPr>
            <a:xfrm>
              <a:off x="5587601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25" name="Circle">
              <a:extLst>
                <a:ext uri="{FF2B5EF4-FFF2-40B4-BE49-F238E27FC236}">
                  <a16:creationId xmlns:a16="http://schemas.microsoft.com/office/drawing/2014/main" id="{A5E52767-F204-4682-A7DC-91434673A1DE}"/>
                </a:ext>
              </a:extLst>
            </p:cNvPr>
            <p:cNvSpPr/>
            <p:nvPr/>
          </p:nvSpPr>
          <p:spPr>
            <a:xfrm>
              <a:off x="6382214" y="8561455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26" name="Circle">
              <a:extLst>
                <a:ext uri="{FF2B5EF4-FFF2-40B4-BE49-F238E27FC236}">
                  <a16:creationId xmlns:a16="http://schemas.microsoft.com/office/drawing/2014/main" id="{356D5C3B-FB14-40E6-A5BE-05A0CE9C9DF7}"/>
                </a:ext>
              </a:extLst>
            </p:cNvPr>
            <p:cNvSpPr/>
            <p:nvPr/>
          </p:nvSpPr>
          <p:spPr>
            <a:xfrm>
              <a:off x="5877677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27" name="Circle">
              <a:extLst>
                <a:ext uri="{FF2B5EF4-FFF2-40B4-BE49-F238E27FC236}">
                  <a16:creationId xmlns:a16="http://schemas.microsoft.com/office/drawing/2014/main" id="{46B9D5BC-926E-4AD8-A5C9-DA86F03FCD13}"/>
                </a:ext>
              </a:extLst>
            </p:cNvPr>
            <p:cNvSpPr/>
            <p:nvPr/>
          </p:nvSpPr>
          <p:spPr>
            <a:xfrm>
              <a:off x="6501680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28" name="Circle">
              <a:extLst>
                <a:ext uri="{FF2B5EF4-FFF2-40B4-BE49-F238E27FC236}">
                  <a16:creationId xmlns:a16="http://schemas.microsoft.com/office/drawing/2014/main" id="{C926416E-C853-4E98-8E45-5CB1DF1B522E}"/>
                </a:ext>
              </a:extLst>
            </p:cNvPr>
            <p:cNvSpPr/>
            <p:nvPr/>
          </p:nvSpPr>
          <p:spPr>
            <a:xfrm>
              <a:off x="6022716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29" name="Circle">
              <a:extLst>
                <a:ext uri="{FF2B5EF4-FFF2-40B4-BE49-F238E27FC236}">
                  <a16:creationId xmlns:a16="http://schemas.microsoft.com/office/drawing/2014/main" id="{DDD60385-A12D-4363-90C2-6CF1504334FD}"/>
                </a:ext>
              </a:extLst>
            </p:cNvPr>
            <p:cNvSpPr/>
            <p:nvPr/>
          </p:nvSpPr>
          <p:spPr>
            <a:xfrm>
              <a:off x="6805377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30" name="Circle">
              <a:extLst>
                <a:ext uri="{FF2B5EF4-FFF2-40B4-BE49-F238E27FC236}">
                  <a16:creationId xmlns:a16="http://schemas.microsoft.com/office/drawing/2014/main" id="{F96963FC-3E9F-4743-87A8-911F671D1AE1}"/>
                </a:ext>
              </a:extLst>
            </p:cNvPr>
            <p:cNvSpPr/>
            <p:nvPr/>
          </p:nvSpPr>
          <p:spPr>
            <a:xfrm>
              <a:off x="5732639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31" name="Circle">
              <a:extLst>
                <a:ext uri="{FF2B5EF4-FFF2-40B4-BE49-F238E27FC236}">
                  <a16:creationId xmlns:a16="http://schemas.microsoft.com/office/drawing/2014/main" id="{BEE2790F-3035-484B-89CA-C50847D39EF2}"/>
                </a:ext>
              </a:extLst>
            </p:cNvPr>
            <p:cNvSpPr/>
            <p:nvPr/>
          </p:nvSpPr>
          <p:spPr>
            <a:xfrm>
              <a:off x="7110500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744A0AD-FAE3-455E-A1DA-C1EC5FBA626B}"/>
              </a:ext>
            </a:extLst>
          </p:cNvPr>
          <p:cNvGrpSpPr/>
          <p:nvPr/>
        </p:nvGrpSpPr>
        <p:grpSpPr>
          <a:xfrm>
            <a:off x="14668426" y="12559789"/>
            <a:ext cx="1996480" cy="914400"/>
            <a:chOff x="5354594" y="7934659"/>
            <a:chExt cx="1996480" cy="914400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8DD101E-5900-4FB4-A0FB-92481AD7E1F6}"/>
                </a:ext>
              </a:extLst>
            </p:cNvPr>
            <p:cNvSpPr/>
            <p:nvPr/>
          </p:nvSpPr>
          <p:spPr>
            <a:xfrm>
              <a:off x="5454460" y="8022993"/>
              <a:ext cx="772372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0CF58670-2308-43E8-8094-AC2665A889EE}"/>
                </a:ext>
              </a:extLst>
            </p:cNvPr>
            <p:cNvSpPr/>
            <p:nvPr/>
          </p:nvSpPr>
          <p:spPr>
            <a:xfrm>
              <a:off x="6327055" y="8025337"/>
              <a:ext cx="321367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044623E-ADF3-4209-97A1-7BDC766F6042}"/>
                </a:ext>
              </a:extLst>
            </p:cNvPr>
            <p:cNvSpPr/>
            <p:nvPr/>
          </p:nvSpPr>
          <p:spPr>
            <a:xfrm>
              <a:off x="6748646" y="8022993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5B26FC1-85F1-4041-B0C8-65EC9D922712}"/>
                </a:ext>
              </a:extLst>
            </p:cNvPr>
            <p:cNvSpPr/>
            <p:nvPr/>
          </p:nvSpPr>
          <p:spPr>
            <a:xfrm>
              <a:off x="7049316" y="8022266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9EFC936-AEBD-4397-8A26-C1BC874884C8}"/>
                </a:ext>
              </a:extLst>
            </p:cNvPr>
            <p:cNvSpPr/>
            <p:nvPr/>
          </p:nvSpPr>
          <p:spPr>
            <a:xfrm>
              <a:off x="5354594" y="7934659"/>
              <a:ext cx="1996479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17873BE-881D-4F3D-888B-A1959BDBF98C}"/>
                </a:ext>
              </a:extLst>
            </p:cNvPr>
            <p:cNvSpPr/>
            <p:nvPr/>
          </p:nvSpPr>
          <p:spPr>
            <a:xfrm>
              <a:off x="5354594" y="8436704"/>
              <a:ext cx="1996480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9" name="Circle">
              <a:extLst>
                <a:ext uri="{FF2B5EF4-FFF2-40B4-BE49-F238E27FC236}">
                  <a16:creationId xmlns:a16="http://schemas.microsoft.com/office/drawing/2014/main" id="{DCF978E0-EB45-4644-A608-496DB2E4F3B1}"/>
                </a:ext>
              </a:extLst>
            </p:cNvPr>
            <p:cNvSpPr/>
            <p:nvPr/>
          </p:nvSpPr>
          <p:spPr>
            <a:xfrm>
              <a:off x="5585435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40" name="Circle">
              <a:extLst>
                <a:ext uri="{FF2B5EF4-FFF2-40B4-BE49-F238E27FC236}">
                  <a16:creationId xmlns:a16="http://schemas.microsoft.com/office/drawing/2014/main" id="{758A0360-6156-42E8-BAB5-1079D6DFB650}"/>
                </a:ext>
              </a:extLst>
            </p:cNvPr>
            <p:cNvSpPr/>
            <p:nvPr/>
          </p:nvSpPr>
          <p:spPr>
            <a:xfrm>
              <a:off x="6380047" y="8147348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41" name="Circle">
              <a:extLst>
                <a:ext uri="{FF2B5EF4-FFF2-40B4-BE49-F238E27FC236}">
                  <a16:creationId xmlns:a16="http://schemas.microsoft.com/office/drawing/2014/main" id="{9776F334-C950-4688-AF79-EBFC21E5DD35}"/>
                </a:ext>
              </a:extLst>
            </p:cNvPr>
            <p:cNvSpPr/>
            <p:nvPr/>
          </p:nvSpPr>
          <p:spPr>
            <a:xfrm>
              <a:off x="5875511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42" name="Circle">
              <a:extLst>
                <a:ext uri="{FF2B5EF4-FFF2-40B4-BE49-F238E27FC236}">
                  <a16:creationId xmlns:a16="http://schemas.microsoft.com/office/drawing/2014/main" id="{10A6F12F-BBCA-42DB-9939-47A5BF4CB242}"/>
                </a:ext>
              </a:extLst>
            </p:cNvPr>
            <p:cNvSpPr/>
            <p:nvPr/>
          </p:nvSpPr>
          <p:spPr>
            <a:xfrm>
              <a:off x="6499514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43" name="Circle">
              <a:extLst>
                <a:ext uri="{FF2B5EF4-FFF2-40B4-BE49-F238E27FC236}">
                  <a16:creationId xmlns:a16="http://schemas.microsoft.com/office/drawing/2014/main" id="{1794EC05-488E-4DBA-B3D1-59FA15A3964D}"/>
                </a:ext>
              </a:extLst>
            </p:cNvPr>
            <p:cNvSpPr/>
            <p:nvPr/>
          </p:nvSpPr>
          <p:spPr>
            <a:xfrm>
              <a:off x="6020549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44" name="Circle">
              <a:extLst>
                <a:ext uri="{FF2B5EF4-FFF2-40B4-BE49-F238E27FC236}">
                  <a16:creationId xmlns:a16="http://schemas.microsoft.com/office/drawing/2014/main" id="{489F949D-57B6-4F03-B492-6662C8C823F0}"/>
                </a:ext>
              </a:extLst>
            </p:cNvPr>
            <p:cNvSpPr/>
            <p:nvPr/>
          </p:nvSpPr>
          <p:spPr>
            <a:xfrm>
              <a:off x="6803211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45" name="Circle">
              <a:extLst>
                <a:ext uri="{FF2B5EF4-FFF2-40B4-BE49-F238E27FC236}">
                  <a16:creationId xmlns:a16="http://schemas.microsoft.com/office/drawing/2014/main" id="{BEF1143F-1EFB-4E86-AAA2-655A50C97B7C}"/>
                </a:ext>
              </a:extLst>
            </p:cNvPr>
            <p:cNvSpPr/>
            <p:nvPr/>
          </p:nvSpPr>
          <p:spPr>
            <a:xfrm>
              <a:off x="5730473" y="814083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46" name="Circle">
              <a:extLst>
                <a:ext uri="{FF2B5EF4-FFF2-40B4-BE49-F238E27FC236}">
                  <a16:creationId xmlns:a16="http://schemas.microsoft.com/office/drawing/2014/main" id="{0D08AE12-8478-4EEA-B827-1C38806171AD}"/>
                </a:ext>
              </a:extLst>
            </p:cNvPr>
            <p:cNvSpPr/>
            <p:nvPr/>
          </p:nvSpPr>
          <p:spPr>
            <a:xfrm>
              <a:off x="7108334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47" name="Circle">
              <a:extLst>
                <a:ext uri="{FF2B5EF4-FFF2-40B4-BE49-F238E27FC236}">
                  <a16:creationId xmlns:a16="http://schemas.microsoft.com/office/drawing/2014/main" id="{15833ED0-CD4E-44CB-A276-0E5FA7BB7181}"/>
                </a:ext>
              </a:extLst>
            </p:cNvPr>
            <p:cNvSpPr/>
            <p:nvPr/>
          </p:nvSpPr>
          <p:spPr>
            <a:xfrm>
              <a:off x="5587601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48" name="Circle">
              <a:extLst>
                <a:ext uri="{FF2B5EF4-FFF2-40B4-BE49-F238E27FC236}">
                  <a16:creationId xmlns:a16="http://schemas.microsoft.com/office/drawing/2014/main" id="{ABC71DF7-C497-49EB-841C-670FBAACE51B}"/>
                </a:ext>
              </a:extLst>
            </p:cNvPr>
            <p:cNvSpPr/>
            <p:nvPr/>
          </p:nvSpPr>
          <p:spPr>
            <a:xfrm>
              <a:off x="6382214" y="8561455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49" name="Circle">
              <a:extLst>
                <a:ext uri="{FF2B5EF4-FFF2-40B4-BE49-F238E27FC236}">
                  <a16:creationId xmlns:a16="http://schemas.microsoft.com/office/drawing/2014/main" id="{0CAD0528-A13F-459D-B856-91C17BCF8EEB}"/>
                </a:ext>
              </a:extLst>
            </p:cNvPr>
            <p:cNvSpPr/>
            <p:nvPr/>
          </p:nvSpPr>
          <p:spPr>
            <a:xfrm>
              <a:off x="5877677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50" name="Circle">
              <a:extLst>
                <a:ext uri="{FF2B5EF4-FFF2-40B4-BE49-F238E27FC236}">
                  <a16:creationId xmlns:a16="http://schemas.microsoft.com/office/drawing/2014/main" id="{DF376E8A-D3D4-43BC-90B9-8ACA9613A99C}"/>
                </a:ext>
              </a:extLst>
            </p:cNvPr>
            <p:cNvSpPr/>
            <p:nvPr/>
          </p:nvSpPr>
          <p:spPr>
            <a:xfrm>
              <a:off x="6501680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51" name="Circle">
              <a:extLst>
                <a:ext uri="{FF2B5EF4-FFF2-40B4-BE49-F238E27FC236}">
                  <a16:creationId xmlns:a16="http://schemas.microsoft.com/office/drawing/2014/main" id="{962A6706-385B-41EA-8201-7C0AFAE08F4E}"/>
                </a:ext>
              </a:extLst>
            </p:cNvPr>
            <p:cNvSpPr/>
            <p:nvPr/>
          </p:nvSpPr>
          <p:spPr>
            <a:xfrm>
              <a:off x="6022716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52" name="Circle">
              <a:extLst>
                <a:ext uri="{FF2B5EF4-FFF2-40B4-BE49-F238E27FC236}">
                  <a16:creationId xmlns:a16="http://schemas.microsoft.com/office/drawing/2014/main" id="{180CED52-AD60-45A7-9739-6111D32E64C3}"/>
                </a:ext>
              </a:extLst>
            </p:cNvPr>
            <p:cNvSpPr/>
            <p:nvPr/>
          </p:nvSpPr>
          <p:spPr>
            <a:xfrm>
              <a:off x="6805377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53" name="Circle">
              <a:extLst>
                <a:ext uri="{FF2B5EF4-FFF2-40B4-BE49-F238E27FC236}">
                  <a16:creationId xmlns:a16="http://schemas.microsoft.com/office/drawing/2014/main" id="{EF205E46-1DDD-4830-AE11-32D23A495589}"/>
                </a:ext>
              </a:extLst>
            </p:cNvPr>
            <p:cNvSpPr/>
            <p:nvPr/>
          </p:nvSpPr>
          <p:spPr>
            <a:xfrm>
              <a:off x="5732639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54" name="Circle">
              <a:extLst>
                <a:ext uri="{FF2B5EF4-FFF2-40B4-BE49-F238E27FC236}">
                  <a16:creationId xmlns:a16="http://schemas.microsoft.com/office/drawing/2014/main" id="{8787EA77-BD3D-4C62-8B18-FC0929211BBB}"/>
                </a:ext>
              </a:extLst>
            </p:cNvPr>
            <p:cNvSpPr/>
            <p:nvPr/>
          </p:nvSpPr>
          <p:spPr>
            <a:xfrm>
              <a:off x="7110500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CAEAFAA-2B22-49AE-A7C0-97AE6D1DA197}"/>
              </a:ext>
            </a:extLst>
          </p:cNvPr>
          <p:cNvGrpSpPr/>
          <p:nvPr/>
        </p:nvGrpSpPr>
        <p:grpSpPr>
          <a:xfrm>
            <a:off x="10256316" y="8706623"/>
            <a:ext cx="1996480" cy="914400"/>
            <a:chOff x="5354594" y="7934659"/>
            <a:chExt cx="1996480" cy="914400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08A02D1-1B99-4756-BB3A-90A264490A3A}"/>
                </a:ext>
              </a:extLst>
            </p:cNvPr>
            <p:cNvSpPr/>
            <p:nvPr/>
          </p:nvSpPr>
          <p:spPr>
            <a:xfrm>
              <a:off x="5454460" y="8022993"/>
              <a:ext cx="772372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475FA4B-4E12-4634-884B-4FC7E6DB11D6}"/>
                </a:ext>
              </a:extLst>
            </p:cNvPr>
            <p:cNvSpPr/>
            <p:nvPr/>
          </p:nvSpPr>
          <p:spPr>
            <a:xfrm>
              <a:off x="6327055" y="8025337"/>
              <a:ext cx="321367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7AB4B00-23ED-46D6-AB95-4E4E55977FC4}"/>
                </a:ext>
              </a:extLst>
            </p:cNvPr>
            <p:cNvSpPr/>
            <p:nvPr/>
          </p:nvSpPr>
          <p:spPr>
            <a:xfrm>
              <a:off x="6748646" y="8022993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3F7C15C-CDEA-413F-81A8-CE4A44937442}"/>
                </a:ext>
              </a:extLst>
            </p:cNvPr>
            <p:cNvSpPr/>
            <p:nvPr/>
          </p:nvSpPr>
          <p:spPr>
            <a:xfrm>
              <a:off x="7049316" y="8022266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2D3333A-FF71-40D3-BB04-0A96051ACEC2}"/>
                </a:ext>
              </a:extLst>
            </p:cNvPr>
            <p:cNvSpPr/>
            <p:nvPr/>
          </p:nvSpPr>
          <p:spPr>
            <a:xfrm>
              <a:off x="5354594" y="7934659"/>
              <a:ext cx="1996479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C82DBB8-0F9A-43DC-92D6-1E8DC7726BC2}"/>
                </a:ext>
              </a:extLst>
            </p:cNvPr>
            <p:cNvSpPr/>
            <p:nvPr/>
          </p:nvSpPr>
          <p:spPr>
            <a:xfrm>
              <a:off x="5354594" y="8436704"/>
              <a:ext cx="1996480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2" name="Circle">
              <a:extLst>
                <a:ext uri="{FF2B5EF4-FFF2-40B4-BE49-F238E27FC236}">
                  <a16:creationId xmlns:a16="http://schemas.microsoft.com/office/drawing/2014/main" id="{7EF55E30-A925-4E41-8CD6-4ADC8BC07810}"/>
                </a:ext>
              </a:extLst>
            </p:cNvPr>
            <p:cNvSpPr/>
            <p:nvPr/>
          </p:nvSpPr>
          <p:spPr>
            <a:xfrm>
              <a:off x="5585435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63" name="Circle">
              <a:extLst>
                <a:ext uri="{FF2B5EF4-FFF2-40B4-BE49-F238E27FC236}">
                  <a16:creationId xmlns:a16="http://schemas.microsoft.com/office/drawing/2014/main" id="{72D6186E-E996-453D-988B-3995F2B5490A}"/>
                </a:ext>
              </a:extLst>
            </p:cNvPr>
            <p:cNvSpPr/>
            <p:nvPr/>
          </p:nvSpPr>
          <p:spPr>
            <a:xfrm>
              <a:off x="6380047" y="8147348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64" name="Circle">
              <a:extLst>
                <a:ext uri="{FF2B5EF4-FFF2-40B4-BE49-F238E27FC236}">
                  <a16:creationId xmlns:a16="http://schemas.microsoft.com/office/drawing/2014/main" id="{89C9F694-425C-4479-BF0C-55E73D84F0D0}"/>
                </a:ext>
              </a:extLst>
            </p:cNvPr>
            <p:cNvSpPr/>
            <p:nvPr/>
          </p:nvSpPr>
          <p:spPr>
            <a:xfrm>
              <a:off x="5875511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65" name="Circle">
              <a:extLst>
                <a:ext uri="{FF2B5EF4-FFF2-40B4-BE49-F238E27FC236}">
                  <a16:creationId xmlns:a16="http://schemas.microsoft.com/office/drawing/2014/main" id="{B127D228-9708-41A7-A8A0-A47AD8FC8F99}"/>
                </a:ext>
              </a:extLst>
            </p:cNvPr>
            <p:cNvSpPr/>
            <p:nvPr/>
          </p:nvSpPr>
          <p:spPr>
            <a:xfrm>
              <a:off x="6499514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66" name="Circle">
              <a:extLst>
                <a:ext uri="{FF2B5EF4-FFF2-40B4-BE49-F238E27FC236}">
                  <a16:creationId xmlns:a16="http://schemas.microsoft.com/office/drawing/2014/main" id="{1DE7137F-18FA-423B-A5DB-0AE3A95332F9}"/>
                </a:ext>
              </a:extLst>
            </p:cNvPr>
            <p:cNvSpPr/>
            <p:nvPr/>
          </p:nvSpPr>
          <p:spPr>
            <a:xfrm>
              <a:off x="6020549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67" name="Circle">
              <a:extLst>
                <a:ext uri="{FF2B5EF4-FFF2-40B4-BE49-F238E27FC236}">
                  <a16:creationId xmlns:a16="http://schemas.microsoft.com/office/drawing/2014/main" id="{8131D204-DDD4-4C61-94B8-FD9A91635A47}"/>
                </a:ext>
              </a:extLst>
            </p:cNvPr>
            <p:cNvSpPr/>
            <p:nvPr/>
          </p:nvSpPr>
          <p:spPr>
            <a:xfrm>
              <a:off x="6803211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68" name="Circle">
              <a:extLst>
                <a:ext uri="{FF2B5EF4-FFF2-40B4-BE49-F238E27FC236}">
                  <a16:creationId xmlns:a16="http://schemas.microsoft.com/office/drawing/2014/main" id="{45B04BA2-3BC0-46E9-89F1-5972262E129A}"/>
                </a:ext>
              </a:extLst>
            </p:cNvPr>
            <p:cNvSpPr/>
            <p:nvPr/>
          </p:nvSpPr>
          <p:spPr>
            <a:xfrm>
              <a:off x="5730473" y="814083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69" name="Circle">
              <a:extLst>
                <a:ext uri="{FF2B5EF4-FFF2-40B4-BE49-F238E27FC236}">
                  <a16:creationId xmlns:a16="http://schemas.microsoft.com/office/drawing/2014/main" id="{26848B66-A12B-492B-8FA7-ED9DE1FBE536}"/>
                </a:ext>
              </a:extLst>
            </p:cNvPr>
            <p:cNvSpPr/>
            <p:nvPr/>
          </p:nvSpPr>
          <p:spPr>
            <a:xfrm>
              <a:off x="7108334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70" name="Circle">
              <a:extLst>
                <a:ext uri="{FF2B5EF4-FFF2-40B4-BE49-F238E27FC236}">
                  <a16:creationId xmlns:a16="http://schemas.microsoft.com/office/drawing/2014/main" id="{6641AB45-86E9-4C23-8D83-D4BA4ACC0C74}"/>
                </a:ext>
              </a:extLst>
            </p:cNvPr>
            <p:cNvSpPr/>
            <p:nvPr/>
          </p:nvSpPr>
          <p:spPr>
            <a:xfrm>
              <a:off x="5587601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71" name="Circle">
              <a:extLst>
                <a:ext uri="{FF2B5EF4-FFF2-40B4-BE49-F238E27FC236}">
                  <a16:creationId xmlns:a16="http://schemas.microsoft.com/office/drawing/2014/main" id="{73E44483-AE1E-4353-885B-529D4880F77F}"/>
                </a:ext>
              </a:extLst>
            </p:cNvPr>
            <p:cNvSpPr/>
            <p:nvPr/>
          </p:nvSpPr>
          <p:spPr>
            <a:xfrm>
              <a:off x="6382214" y="8561455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72" name="Circle">
              <a:extLst>
                <a:ext uri="{FF2B5EF4-FFF2-40B4-BE49-F238E27FC236}">
                  <a16:creationId xmlns:a16="http://schemas.microsoft.com/office/drawing/2014/main" id="{F87B787B-3907-4D94-8C1A-3CFD555D7FC8}"/>
                </a:ext>
              </a:extLst>
            </p:cNvPr>
            <p:cNvSpPr/>
            <p:nvPr/>
          </p:nvSpPr>
          <p:spPr>
            <a:xfrm>
              <a:off x="5877677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73" name="Circle">
              <a:extLst>
                <a:ext uri="{FF2B5EF4-FFF2-40B4-BE49-F238E27FC236}">
                  <a16:creationId xmlns:a16="http://schemas.microsoft.com/office/drawing/2014/main" id="{352BE7A3-5914-4B16-A548-065A334A67ED}"/>
                </a:ext>
              </a:extLst>
            </p:cNvPr>
            <p:cNvSpPr/>
            <p:nvPr/>
          </p:nvSpPr>
          <p:spPr>
            <a:xfrm>
              <a:off x="6501680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74" name="Circle">
              <a:extLst>
                <a:ext uri="{FF2B5EF4-FFF2-40B4-BE49-F238E27FC236}">
                  <a16:creationId xmlns:a16="http://schemas.microsoft.com/office/drawing/2014/main" id="{1D871415-26E1-42C1-91FE-E7DE642425AA}"/>
                </a:ext>
              </a:extLst>
            </p:cNvPr>
            <p:cNvSpPr/>
            <p:nvPr/>
          </p:nvSpPr>
          <p:spPr>
            <a:xfrm>
              <a:off x="6022716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75" name="Circle">
              <a:extLst>
                <a:ext uri="{FF2B5EF4-FFF2-40B4-BE49-F238E27FC236}">
                  <a16:creationId xmlns:a16="http://schemas.microsoft.com/office/drawing/2014/main" id="{4B81642F-97DA-461D-B9CF-A4868E42B897}"/>
                </a:ext>
              </a:extLst>
            </p:cNvPr>
            <p:cNvSpPr/>
            <p:nvPr/>
          </p:nvSpPr>
          <p:spPr>
            <a:xfrm>
              <a:off x="6805377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76" name="Circle">
              <a:extLst>
                <a:ext uri="{FF2B5EF4-FFF2-40B4-BE49-F238E27FC236}">
                  <a16:creationId xmlns:a16="http://schemas.microsoft.com/office/drawing/2014/main" id="{897908F0-23DA-462B-BFBE-B602808139EE}"/>
                </a:ext>
              </a:extLst>
            </p:cNvPr>
            <p:cNvSpPr/>
            <p:nvPr/>
          </p:nvSpPr>
          <p:spPr>
            <a:xfrm>
              <a:off x="5732639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77" name="Circle">
              <a:extLst>
                <a:ext uri="{FF2B5EF4-FFF2-40B4-BE49-F238E27FC236}">
                  <a16:creationId xmlns:a16="http://schemas.microsoft.com/office/drawing/2014/main" id="{8E733294-34C4-4A26-BFF1-BCFAC1223EB8}"/>
                </a:ext>
              </a:extLst>
            </p:cNvPr>
            <p:cNvSpPr/>
            <p:nvPr/>
          </p:nvSpPr>
          <p:spPr>
            <a:xfrm>
              <a:off x="7110500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47CDB22-6B0F-47AE-A80C-70B4DE06600C}"/>
              </a:ext>
            </a:extLst>
          </p:cNvPr>
          <p:cNvGrpSpPr/>
          <p:nvPr/>
        </p:nvGrpSpPr>
        <p:grpSpPr>
          <a:xfrm>
            <a:off x="8735544" y="12190196"/>
            <a:ext cx="1996480" cy="914400"/>
            <a:chOff x="5354594" y="7934659"/>
            <a:chExt cx="1996480" cy="914400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F4D2221-EF21-4D94-A37A-5E6D31C9197E}"/>
                </a:ext>
              </a:extLst>
            </p:cNvPr>
            <p:cNvSpPr/>
            <p:nvPr/>
          </p:nvSpPr>
          <p:spPr>
            <a:xfrm>
              <a:off x="5454460" y="8022993"/>
              <a:ext cx="772372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2EF77D8-06B6-40A0-9714-BC670A36EEFC}"/>
                </a:ext>
              </a:extLst>
            </p:cNvPr>
            <p:cNvSpPr/>
            <p:nvPr/>
          </p:nvSpPr>
          <p:spPr>
            <a:xfrm>
              <a:off x="6327055" y="8025337"/>
              <a:ext cx="321367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7F7704C2-11A8-4C50-BEF1-292E6567E04D}"/>
                </a:ext>
              </a:extLst>
            </p:cNvPr>
            <p:cNvSpPr/>
            <p:nvPr/>
          </p:nvSpPr>
          <p:spPr>
            <a:xfrm>
              <a:off x="6748646" y="8022993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03534B1-0F43-4872-9C4F-944DDAAFD2E8}"/>
                </a:ext>
              </a:extLst>
            </p:cNvPr>
            <p:cNvSpPr/>
            <p:nvPr/>
          </p:nvSpPr>
          <p:spPr>
            <a:xfrm>
              <a:off x="7049316" y="8022266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F8C1460-9BEB-4708-8568-7749237BEF2D}"/>
                </a:ext>
              </a:extLst>
            </p:cNvPr>
            <p:cNvSpPr/>
            <p:nvPr/>
          </p:nvSpPr>
          <p:spPr>
            <a:xfrm>
              <a:off x="5354594" y="7934659"/>
              <a:ext cx="1996479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9A67A660-472A-481A-82D2-C9DC21F9C82B}"/>
                </a:ext>
              </a:extLst>
            </p:cNvPr>
            <p:cNvSpPr/>
            <p:nvPr/>
          </p:nvSpPr>
          <p:spPr>
            <a:xfrm>
              <a:off x="5354594" y="8436704"/>
              <a:ext cx="1996480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85" name="Circle">
              <a:extLst>
                <a:ext uri="{FF2B5EF4-FFF2-40B4-BE49-F238E27FC236}">
                  <a16:creationId xmlns:a16="http://schemas.microsoft.com/office/drawing/2014/main" id="{2AD7CF0A-A138-491B-AD84-2CCFBAB9C584}"/>
                </a:ext>
              </a:extLst>
            </p:cNvPr>
            <p:cNvSpPr/>
            <p:nvPr/>
          </p:nvSpPr>
          <p:spPr>
            <a:xfrm>
              <a:off x="5585435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86" name="Circle">
              <a:extLst>
                <a:ext uri="{FF2B5EF4-FFF2-40B4-BE49-F238E27FC236}">
                  <a16:creationId xmlns:a16="http://schemas.microsoft.com/office/drawing/2014/main" id="{1C6F170F-6B5C-422E-844B-B315B1551758}"/>
                </a:ext>
              </a:extLst>
            </p:cNvPr>
            <p:cNvSpPr/>
            <p:nvPr/>
          </p:nvSpPr>
          <p:spPr>
            <a:xfrm>
              <a:off x="6380047" y="8147348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87" name="Circle">
              <a:extLst>
                <a:ext uri="{FF2B5EF4-FFF2-40B4-BE49-F238E27FC236}">
                  <a16:creationId xmlns:a16="http://schemas.microsoft.com/office/drawing/2014/main" id="{CE301185-586E-4031-A92B-8E817484FD64}"/>
                </a:ext>
              </a:extLst>
            </p:cNvPr>
            <p:cNvSpPr/>
            <p:nvPr/>
          </p:nvSpPr>
          <p:spPr>
            <a:xfrm>
              <a:off x="5875511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88" name="Circle">
              <a:extLst>
                <a:ext uri="{FF2B5EF4-FFF2-40B4-BE49-F238E27FC236}">
                  <a16:creationId xmlns:a16="http://schemas.microsoft.com/office/drawing/2014/main" id="{9E9C5A25-4BBE-4004-AA7E-C50F47668FA6}"/>
                </a:ext>
              </a:extLst>
            </p:cNvPr>
            <p:cNvSpPr/>
            <p:nvPr/>
          </p:nvSpPr>
          <p:spPr>
            <a:xfrm>
              <a:off x="6499514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89" name="Circle">
              <a:extLst>
                <a:ext uri="{FF2B5EF4-FFF2-40B4-BE49-F238E27FC236}">
                  <a16:creationId xmlns:a16="http://schemas.microsoft.com/office/drawing/2014/main" id="{CCCD4C13-21BF-44CA-AF02-6D1F53D1C257}"/>
                </a:ext>
              </a:extLst>
            </p:cNvPr>
            <p:cNvSpPr/>
            <p:nvPr/>
          </p:nvSpPr>
          <p:spPr>
            <a:xfrm>
              <a:off x="6020549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90" name="Circle">
              <a:extLst>
                <a:ext uri="{FF2B5EF4-FFF2-40B4-BE49-F238E27FC236}">
                  <a16:creationId xmlns:a16="http://schemas.microsoft.com/office/drawing/2014/main" id="{861915D6-8C14-4EAB-9D6B-79CE0494DE07}"/>
                </a:ext>
              </a:extLst>
            </p:cNvPr>
            <p:cNvSpPr/>
            <p:nvPr/>
          </p:nvSpPr>
          <p:spPr>
            <a:xfrm>
              <a:off x="6803211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91" name="Circle">
              <a:extLst>
                <a:ext uri="{FF2B5EF4-FFF2-40B4-BE49-F238E27FC236}">
                  <a16:creationId xmlns:a16="http://schemas.microsoft.com/office/drawing/2014/main" id="{F1C8DBDA-5DC8-41D1-B4BD-D2EE91AB2B4F}"/>
                </a:ext>
              </a:extLst>
            </p:cNvPr>
            <p:cNvSpPr/>
            <p:nvPr/>
          </p:nvSpPr>
          <p:spPr>
            <a:xfrm>
              <a:off x="5730473" y="814083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93" name="Circle">
              <a:extLst>
                <a:ext uri="{FF2B5EF4-FFF2-40B4-BE49-F238E27FC236}">
                  <a16:creationId xmlns:a16="http://schemas.microsoft.com/office/drawing/2014/main" id="{A4FAC447-0993-43A6-90DB-3D5F4F8E9C7C}"/>
                </a:ext>
              </a:extLst>
            </p:cNvPr>
            <p:cNvSpPr/>
            <p:nvPr/>
          </p:nvSpPr>
          <p:spPr>
            <a:xfrm>
              <a:off x="7108334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94" name="Circle">
              <a:extLst>
                <a:ext uri="{FF2B5EF4-FFF2-40B4-BE49-F238E27FC236}">
                  <a16:creationId xmlns:a16="http://schemas.microsoft.com/office/drawing/2014/main" id="{E5EF51A1-C857-414B-9A5C-BFE76DE9F5A4}"/>
                </a:ext>
              </a:extLst>
            </p:cNvPr>
            <p:cNvSpPr/>
            <p:nvPr/>
          </p:nvSpPr>
          <p:spPr>
            <a:xfrm>
              <a:off x="5587601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95" name="Circle">
              <a:extLst>
                <a:ext uri="{FF2B5EF4-FFF2-40B4-BE49-F238E27FC236}">
                  <a16:creationId xmlns:a16="http://schemas.microsoft.com/office/drawing/2014/main" id="{13F94DA3-5181-4424-A5BD-92433B1C85D2}"/>
                </a:ext>
              </a:extLst>
            </p:cNvPr>
            <p:cNvSpPr/>
            <p:nvPr/>
          </p:nvSpPr>
          <p:spPr>
            <a:xfrm>
              <a:off x="6382214" y="8561455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96" name="Circle">
              <a:extLst>
                <a:ext uri="{FF2B5EF4-FFF2-40B4-BE49-F238E27FC236}">
                  <a16:creationId xmlns:a16="http://schemas.microsoft.com/office/drawing/2014/main" id="{7348720D-655E-4069-A881-BF1E5B252939}"/>
                </a:ext>
              </a:extLst>
            </p:cNvPr>
            <p:cNvSpPr/>
            <p:nvPr/>
          </p:nvSpPr>
          <p:spPr>
            <a:xfrm>
              <a:off x="5877677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97" name="Circle">
              <a:extLst>
                <a:ext uri="{FF2B5EF4-FFF2-40B4-BE49-F238E27FC236}">
                  <a16:creationId xmlns:a16="http://schemas.microsoft.com/office/drawing/2014/main" id="{5AA2964E-204F-4BD1-A8F9-0E3DFC4B308D}"/>
                </a:ext>
              </a:extLst>
            </p:cNvPr>
            <p:cNvSpPr/>
            <p:nvPr/>
          </p:nvSpPr>
          <p:spPr>
            <a:xfrm>
              <a:off x="6501680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98" name="Circle">
              <a:extLst>
                <a:ext uri="{FF2B5EF4-FFF2-40B4-BE49-F238E27FC236}">
                  <a16:creationId xmlns:a16="http://schemas.microsoft.com/office/drawing/2014/main" id="{EBCE9A4A-F411-44AD-BEB7-8EEC0E8D2FED}"/>
                </a:ext>
              </a:extLst>
            </p:cNvPr>
            <p:cNvSpPr/>
            <p:nvPr/>
          </p:nvSpPr>
          <p:spPr>
            <a:xfrm>
              <a:off x="6022716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199" name="Circle">
              <a:extLst>
                <a:ext uri="{FF2B5EF4-FFF2-40B4-BE49-F238E27FC236}">
                  <a16:creationId xmlns:a16="http://schemas.microsoft.com/office/drawing/2014/main" id="{D80B0CE4-A12D-4793-AB7D-7350B8700FE7}"/>
                </a:ext>
              </a:extLst>
            </p:cNvPr>
            <p:cNvSpPr/>
            <p:nvPr/>
          </p:nvSpPr>
          <p:spPr>
            <a:xfrm>
              <a:off x="6805377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00" name="Circle">
              <a:extLst>
                <a:ext uri="{FF2B5EF4-FFF2-40B4-BE49-F238E27FC236}">
                  <a16:creationId xmlns:a16="http://schemas.microsoft.com/office/drawing/2014/main" id="{5FBBA18C-C343-4BD2-A727-C6807AA3F8AC}"/>
                </a:ext>
              </a:extLst>
            </p:cNvPr>
            <p:cNvSpPr/>
            <p:nvPr/>
          </p:nvSpPr>
          <p:spPr>
            <a:xfrm>
              <a:off x="5732639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01" name="Circle">
              <a:extLst>
                <a:ext uri="{FF2B5EF4-FFF2-40B4-BE49-F238E27FC236}">
                  <a16:creationId xmlns:a16="http://schemas.microsoft.com/office/drawing/2014/main" id="{ECEB141E-5A94-4C59-A161-B7D1204A1ACE}"/>
                </a:ext>
              </a:extLst>
            </p:cNvPr>
            <p:cNvSpPr/>
            <p:nvPr/>
          </p:nvSpPr>
          <p:spPr>
            <a:xfrm>
              <a:off x="7110500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9F664E9-5F2D-494F-9308-0A52896F62DC}"/>
              </a:ext>
            </a:extLst>
          </p:cNvPr>
          <p:cNvGrpSpPr/>
          <p:nvPr/>
        </p:nvGrpSpPr>
        <p:grpSpPr>
          <a:xfrm>
            <a:off x="11766541" y="12495344"/>
            <a:ext cx="1996480" cy="914400"/>
            <a:chOff x="5354594" y="7934659"/>
            <a:chExt cx="1996480" cy="914400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3A4B43C-FA18-4603-88AC-1CC773DBE6B5}"/>
                </a:ext>
              </a:extLst>
            </p:cNvPr>
            <p:cNvSpPr/>
            <p:nvPr/>
          </p:nvSpPr>
          <p:spPr>
            <a:xfrm>
              <a:off x="5454460" y="8022993"/>
              <a:ext cx="772372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B1D0BCF-4A85-4641-A363-3A3F38B7B216}"/>
                </a:ext>
              </a:extLst>
            </p:cNvPr>
            <p:cNvSpPr/>
            <p:nvPr/>
          </p:nvSpPr>
          <p:spPr>
            <a:xfrm>
              <a:off x="6327055" y="8025337"/>
              <a:ext cx="321367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F030F28B-2EA0-4113-9C1A-27B3A41DBCEC}"/>
                </a:ext>
              </a:extLst>
            </p:cNvPr>
            <p:cNvSpPr/>
            <p:nvPr/>
          </p:nvSpPr>
          <p:spPr>
            <a:xfrm>
              <a:off x="6748646" y="8022993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062CE6DA-A99D-4B75-90AB-F6682E979804}"/>
                </a:ext>
              </a:extLst>
            </p:cNvPr>
            <p:cNvSpPr/>
            <p:nvPr/>
          </p:nvSpPr>
          <p:spPr>
            <a:xfrm>
              <a:off x="7049316" y="8022266"/>
              <a:ext cx="200446" cy="736115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61E4563-568A-4137-97A1-2D749BAC194F}"/>
                </a:ext>
              </a:extLst>
            </p:cNvPr>
            <p:cNvSpPr/>
            <p:nvPr/>
          </p:nvSpPr>
          <p:spPr>
            <a:xfrm>
              <a:off x="5354594" y="7934659"/>
              <a:ext cx="1996479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03496F28-BB83-472C-A91E-DFF5A441B574}"/>
                </a:ext>
              </a:extLst>
            </p:cNvPr>
            <p:cNvSpPr/>
            <p:nvPr/>
          </p:nvSpPr>
          <p:spPr>
            <a:xfrm>
              <a:off x="5354594" y="8436704"/>
              <a:ext cx="1996480" cy="412355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09" name="Circle">
              <a:extLst>
                <a:ext uri="{FF2B5EF4-FFF2-40B4-BE49-F238E27FC236}">
                  <a16:creationId xmlns:a16="http://schemas.microsoft.com/office/drawing/2014/main" id="{42337330-91D7-4970-969C-EAB530A89C4A}"/>
                </a:ext>
              </a:extLst>
            </p:cNvPr>
            <p:cNvSpPr/>
            <p:nvPr/>
          </p:nvSpPr>
          <p:spPr>
            <a:xfrm>
              <a:off x="5585435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10" name="Circle">
              <a:extLst>
                <a:ext uri="{FF2B5EF4-FFF2-40B4-BE49-F238E27FC236}">
                  <a16:creationId xmlns:a16="http://schemas.microsoft.com/office/drawing/2014/main" id="{89DB4FF8-002C-4F5D-8E32-FF9A57A43751}"/>
                </a:ext>
              </a:extLst>
            </p:cNvPr>
            <p:cNvSpPr/>
            <p:nvPr/>
          </p:nvSpPr>
          <p:spPr>
            <a:xfrm>
              <a:off x="6380047" y="8147348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11" name="Circle">
              <a:extLst>
                <a:ext uri="{FF2B5EF4-FFF2-40B4-BE49-F238E27FC236}">
                  <a16:creationId xmlns:a16="http://schemas.microsoft.com/office/drawing/2014/main" id="{2158E766-DCEC-479A-992F-7BBDF945D74F}"/>
                </a:ext>
              </a:extLst>
            </p:cNvPr>
            <p:cNvSpPr/>
            <p:nvPr/>
          </p:nvSpPr>
          <p:spPr>
            <a:xfrm>
              <a:off x="5875511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12" name="Circle">
              <a:extLst>
                <a:ext uri="{FF2B5EF4-FFF2-40B4-BE49-F238E27FC236}">
                  <a16:creationId xmlns:a16="http://schemas.microsoft.com/office/drawing/2014/main" id="{A00F2506-83C7-4E20-9A93-2ABD6700EB29}"/>
                </a:ext>
              </a:extLst>
            </p:cNvPr>
            <p:cNvSpPr/>
            <p:nvPr/>
          </p:nvSpPr>
          <p:spPr>
            <a:xfrm>
              <a:off x="6499514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13" name="Circle">
              <a:extLst>
                <a:ext uri="{FF2B5EF4-FFF2-40B4-BE49-F238E27FC236}">
                  <a16:creationId xmlns:a16="http://schemas.microsoft.com/office/drawing/2014/main" id="{65415505-6251-49B7-B230-1087C447557F}"/>
                </a:ext>
              </a:extLst>
            </p:cNvPr>
            <p:cNvSpPr/>
            <p:nvPr/>
          </p:nvSpPr>
          <p:spPr>
            <a:xfrm>
              <a:off x="6020549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14" name="Circle">
              <a:extLst>
                <a:ext uri="{FF2B5EF4-FFF2-40B4-BE49-F238E27FC236}">
                  <a16:creationId xmlns:a16="http://schemas.microsoft.com/office/drawing/2014/main" id="{AB1C25BB-7F65-43DD-9063-C74A59B6FFC0}"/>
                </a:ext>
              </a:extLst>
            </p:cNvPr>
            <p:cNvSpPr/>
            <p:nvPr/>
          </p:nvSpPr>
          <p:spPr>
            <a:xfrm>
              <a:off x="6803211" y="814566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15" name="Circle">
              <a:extLst>
                <a:ext uri="{FF2B5EF4-FFF2-40B4-BE49-F238E27FC236}">
                  <a16:creationId xmlns:a16="http://schemas.microsoft.com/office/drawing/2014/main" id="{42019035-DEAB-4478-9E34-B1A2ED3FA7A1}"/>
                </a:ext>
              </a:extLst>
            </p:cNvPr>
            <p:cNvSpPr/>
            <p:nvPr/>
          </p:nvSpPr>
          <p:spPr>
            <a:xfrm>
              <a:off x="5730473" y="8140836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16" name="Circle">
              <a:extLst>
                <a:ext uri="{FF2B5EF4-FFF2-40B4-BE49-F238E27FC236}">
                  <a16:creationId xmlns:a16="http://schemas.microsoft.com/office/drawing/2014/main" id="{3EBD9460-C687-4924-8782-1DFA6307196E}"/>
                </a:ext>
              </a:extLst>
            </p:cNvPr>
            <p:cNvSpPr/>
            <p:nvPr/>
          </p:nvSpPr>
          <p:spPr>
            <a:xfrm>
              <a:off x="7108334" y="8140837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17" name="Circle">
              <a:extLst>
                <a:ext uri="{FF2B5EF4-FFF2-40B4-BE49-F238E27FC236}">
                  <a16:creationId xmlns:a16="http://schemas.microsoft.com/office/drawing/2014/main" id="{40B541FA-93F1-4EFC-A7C1-0A67F6F500AC}"/>
                </a:ext>
              </a:extLst>
            </p:cNvPr>
            <p:cNvSpPr/>
            <p:nvPr/>
          </p:nvSpPr>
          <p:spPr>
            <a:xfrm>
              <a:off x="5587601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18" name="Circle">
              <a:extLst>
                <a:ext uri="{FF2B5EF4-FFF2-40B4-BE49-F238E27FC236}">
                  <a16:creationId xmlns:a16="http://schemas.microsoft.com/office/drawing/2014/main" id="{A151F745-5184-40C2-B665-50546856EC95}"/>
                </a:ext>
              </a:extLst>
            </p:cNvPr>
            <p:cNvSpPr/>
            <p:nvPr/>
          </p:nvSpPr>
          <p:spPr>
            <a:xfrm>
              <a:off x="6382214" y="8561455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19" name="Circle">
              <a:extLst>
                <a:ext uri="{FF2B5EF4-FFF2-40B4-BE49-F238E27FC236}">
                  <a16:creationId xmlns:a16="http://schemas.microsoft.com/office/drawing/2014/main" id="{0479B5C2-6F5B-4FC3-8570-AA8A5E21E087}"/>
                </a:ext>
              </a:extLst>
            </p:cNvPr>
            <p:cNvSpPr/>
            <p:nvPr/>
          </p:nvSpPr>
          <p:spPr>
            <a:xfrm>
              <a:off x="5877677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20" name="Circle">
              <a:extLst>
                <a:ext uri="{FF2B5EF4-FFF2-40B4-BE49-F238E27FC236}">
                  <a16:creationId xmlns:a16="http://schemas.microsoft.com/office/drawing/2014/main" id="{0AD954F7-8012-46DD-8549-C43B0299D0DC}"/>
                </a:ext>
              </a:extLst>
            </p:cNvPr>
            <p:cNvSpPr/>
            <p:nvPr/>
          </p:nvSpPr>
          <p:spPr>
            <a:xfrm>
              <a:off x="6501680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21" name="Circle">
              <a:extLst>
                <a:ext uri="{FF2B5EF4-FFF2-40B4-BE49-F238E27FC236}">
                  <a16:creationId xmlns:a16="http://schemas.microsoft.com/office/drawing/2014/main" id="{7FC87B67-9FB9-4CB2-AF77-C07438493EDB}"/>
                </a:ext>
              </a:extLst>
            </p:cNvPr>
            <p:cNvSpPr/>
            <p:nvPr/>
          </p:nvSpPr>
          <p:spPr>
            <a:xfrm>
              <a:off x="6022716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22" name="Circle">
              <a:extLst>
                <a:ext uri="{FF2B5EF4-FFF2-40B4-BE49-F238E27FC236}">
                  <a16:creationId xmlns:a16="http://schemas.microsoft.com/office/drawing/2014/main" id="{F2C8A142-2493-42C5-AA47-412C3C3F2E5C}"/>
                </a:ext>
              </a:extLst>
            </p:cNvPr>
            <p:cNvSpPr/>
            <p:nvPr/>
          </p:nvSpPr>
          <p:spPr>
            <a:xfrm>
              <a:off x="6805377" y="8559772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23" name="Circle">
              <a:extLst>
                <a:ext uri="{FF2B5EF4-FFF2-40B4-BE49-F238E27FC236}">
                  <a16:creationId xmlns:a16="http://schemas.microsoft.com/office/drawing/2014/main" id="{901D45F2-0861-447C-AC69-315620A3AE1F}"/>
                </a:ext>
              </a:extLst>
            </p:cNvPr>
            <p:cNvSpPr/>
            <p:nvPr/>
          </p:nvSpPr>
          <p:spPr>
            <a:xfrm>
              <a:off x="5732639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p:sp>
          <p:nvSpPr>
            <p:cNvPr id="224" name="Circle">
              <a:extLst>
                <a:ext uri="{FF2B5EF4-FFF2-40B4-BE49-F238E27FC236}">
                  <a16:creationId xmlns:a16="http://schemas.microsoft.com/office/drawing/2014/main" id="{08C77744-7CB2-4EBF-8118-CD5704D3A357}"/>
                </a:ext>
              </a:extLst>
            </p:cNvPr>
            <p:cNvSpPr/>
            <p:nvPr/>
          </p:nvSpPr>
          <p:spPr>
            <a:xfrm>
              <a:off x="7110500" y="8554943"/>
              <a:ext cx="45720" cy="45720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516989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937-34E0-4800-91B7-877BD1F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289813"/>
            <a:ext cx="21971000" cy="1434949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Gotham Bold" pitchFamily="50" charset="0"/>
              </a:rPr>
              <a:t>Different Perspective</a:t>
            </a:r>
            <a:br>
              <a:rPr lang="en-US" sz="9600" dirty="0">
                <a:latin typeface="Gotham Bold" pitchFamily="50" charset="0"/>
              </a:rPr>
            </a:br>
            <a:r>
              <a:rPr lang="en-US" sz="9600" dirty="0">
                <a:latin typeface="Gotham Bold" pitchFamily="50" charset="0"/>
              </a:rPr>
              <a:t>on Fractional Algo</a:t>
            </a:r>
          </a:p>
        </p:txBody>
      </p:sp>
    </p:spTree>
    <p:extLst>
      <p:ext uri="{BB962C8B-B14F-4D97-AF65-F5344CB8AC3E}">
        <p14:creationId xmlns:p14="http://schemas.microsoft.com/office/powerpoint/2010/main" val="25242471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Online Convex Body Chasing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/>
                  <a:t>Each time convex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4800" dirty="0"/>
                  <a:t> appears. Must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    Goal: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chemeClr val="accent5"/>
                    </a:solidFill>
                  </a:rPr>
                  <a:t>Competitive ratio</a:t>
                </a:r>
                <a:r>
                  <a:rPr lang="en-US" sz="48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4800" dirty="0"/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:     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serve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Want to minimize the competitive ratio.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2"/>
                <a:stretch>
                  <a:fillRect l="-1347" t="-1690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[Alon Awerbuch Azar Buchbinder Naor 03]">
            <a:extLst>
              <a:ext uri="{FF2B5EF4-FFF2-40B4-BE49-F238E27FC236}">
                <a16:creationId xmlns:a16="http://schemas.microsoft.com/office/drawing/2014/main" id="{9F6B2209-8D4A-41FE-92AB-88EFF6789AB1}"/>
              </a:ext>
            </a:extLst>
          </p:cNvPr>
          <p:cNvSpPr txBox="1"/>
          <p:nvPr/>
        </p:nvSpPr>
        <p:spPr>
          <a:xfrm>
            <a:off x="15076871" y="13251313"/>
            <a:ext cx="9237555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Freedman </a:t>
            </a:r>
            <a:r>
              <a:rPr lang="en-US" sz="2400" dirty="0" err="1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Linial</a:t>
            </a:r>
            <a:r>
              <a:rPr lang="en-US"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94</a:t>
            </a:r>
            <a:r>
              <a:rPr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]</a:t>
            </a:r>
          </a:p>
        </p:txBody>
      </p:sp>
      <p:sp>
        <p:nvSpPr>
          <p:cNvPr id="6" name="Regular Pentagon 3">
            <a:extLst>
              <a:ext uri="{FF2B5EF4-FFF2-40B4-BE49-F238E27FC236}">
                <a16:creationId xmlns:a16="http://schemas.microsoft.com/office/drawing/2014/main" id="{255AE6B3-4C2E-4F01-A5D6-C2C726309183}"/>
              </a:ext>
            </a:extLst>
          </p:cNvPr>
          <p:cNvSpPr/>
          <p:nvPr/>
        </p:nvSpPr>
        <p:spPr>
          <a:xfrm rot="20075419">
            <a:off x="17918014" y="5930284"/>
            <a:ext cx="2216927" cy="1947212"/>
          </a:xfrm>
          <a:prstGeom prst="pentagon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26E69FF-456B-44C6-8953-1333A821E104}"/>
              </a:ext>
            </a:extLst>
          </p:cNvPr>
          <p:cNvSpPr/>
          <p:nvPr/>
        </p:nvSpPr>
        <p:spPr>
          <a:xfrm>
            <a:off x="17846538" y="7004201"/>
            <a:ext cx="1950097" cy="2080591"/>
          </a:xfrm>
          <a:prstGeom prst="triangle">
            <a:avLst/>
          </a:prstGeom>
          <a:solidFill>
            <a:srgbClr val="FCD2CE">
              <a:alpha val="41961"/>
            </a:srgb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210F80-62E2-4EE9-A139-57C389014007}"/>
              </a:ext>
            </a:extLst>
          </p:cNvPr>
          <p:cNvSpPr/>
          <p:nvPr/>
        </p:nvSpPr>
        <p:spPr>
          <a:xfrm>
            <a:off x="19330034" y="6748272"/>
            <a:ext cx="201168" cy="20116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AED35F-5EB6-4969-B357-D6FD6F687841}"/>
                  </a:ext>
                </a:extLst>
              </p:cNvPr>
              <p:cNvSpPr txBox="1"/>
              <p:nvPr/>
            </p:nvSpPr>
            <p:spPr>
              <a:xfrm>
                <a:off x="19391551" y="6144485"/>
                <a:ext cx="8094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AED35F-5EB6-4969-B357-D6FD6F687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1551" y="6144485"/>
                <a:ext cx="80945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5A5D9573-C84E-415C-A44C-6A2FF3E077D9}"/>
              </a:ext>
            </a:extLst>
          </p:cNvPr>
          <p:cNvSpPr/>
          <p:nvPr/>
        </p:nvSpPr>
        <p:spPr>
          <a:xfrm>
            <a:off x="18721175" y="7181495"/>
            <a:ext cx="201168" cy="201168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ADC628-1810-466B-A12A-75375A77F7C7}"/>
                  </a:ext>
                </a:extLst>
              </p:cNvPr>
              <p:cNvSpPr txBox="1"/>
              <p:nvPr/>
            </p:nvSpPr>
            <p:spPr>
              <a:xfrm>
                <a:off x="18776761" y="6577708"/>
                <a:ext cx="8213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ADC628-1810-466B-A12A-75375A77F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6761" y="6577708"/>
                <a:ext cx="82131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D14DBCD-8BB2-4060-A8AC-09BFC8C749B9}"/>
              </a:ext>
            </a:extLst>
          </p:cNvPr>
          <p:cNvSpPr/>
          <p:nvPr/>
        </p:nvSpPr>
        <p:spPr>
          <a:xfrm rot="18844858">
            <a:off x="18733377" y="7608646"/>
            <a:ext cx="1636312" cy="1247140"/>
          </a:xfrm>
          <a:prstGeom prst="rect">
            <a:avLst/>
          </a:prstGeom>
          <a:solidFill>
            <a:srgbClr val="FFFFFF">
              <a:alpha val="5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6EB241-EE1C-4604-B284-4DB593F32090}"/>
              </a:ext>
            </a:extLst>
          </p:cNvPr>
          <p:cNvSpPr/>
          <p:nvPr/>
        </p:nvSpPr>
        <p:spPr>
          <a:xfrm>
            <a:off x="19057737" y="7728224"/>
            <a:ext cx="201168" cy="201168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024A52-5336-444A-AA98-925C9D7D0CAA}"/>
                  </a:ext>
                </a:extLst>
              </p:cNvPr>
              <p:cNvSpPr txBox="1"/>
              <p:nvPr/>
            </p:nvSpPr>
            <p:spPr>
              <a:xfrm>
                <a:off x="19113323" y="7124437"/>
                <a:ext cx="8213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024A52-5336-444A-AA98-925C9D7D0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3323" y="7124437"/>
                <a:ext cx="82131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727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9" grpId="0" animBg="1"/>
      <p:bldP spid="10" grpId="0"/>
      <p:bldP spid="12" grpId="0" animBg="1"/>
      <p:bldP spid="13" grpId="0"/>
      <p:bldP spid="8" grpId="0" animBg="1"/>
      <p:bldP spid="15" grpId="0" animBg="1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unweighted set cover</a:t>
            </a:r>
            <a:endParaRPr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AC1FDB-30B9-44D8-BE5A-741A2C881109}"/>
              </a:ext>
            </a:extLst>
          </p:cNvPr>
          <p:cNvCxnSpPr/>
          <p:nvPr/>
        </p:nvCxnSpPr>
        <p:spPr>
          <a:xfrm flipV="1">
            <a:off x="5728677" y="5164916"/>
            <a:ext cx="2" cy="648033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9E074C-166E-4A27-8A14-61ECE26930D4}"/>
              </a:ext>
            </a:extLst>
          </p:cNvPr>
          <p:cNvCxnSpPr/>
          <p:nvPr/>
        </p:nvCxnSpPr>
        <p:spPr>
          <a:xfrm>
            <a:off x="5354761" y="11234233"/>
            <a:ext cx="7895370" cy="274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CAD8BC-4EF0-4228-B831-A0CCDE65D50C}"/>
              </a:ext>
            </a:extLst>
          </p:cNvPr>
          <p:cNvCxnSpPr/>
          <p:nvPr/>
        </p:nvCxnSpPr>
        <p:spPr>
          <a:xfrm>
            <a:off x="5239712" y="4692248"/>
            <a:ext cx="2933797" cy="7425668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A307BB-B8C3-4D92-A5C5-FCD345DE0188}"/>
              </a:ext>
            </a:extLst>
          </p:cNvPr>
          <p:cNvCxnSpPr/>
          <p:nvPr/>
        </p:nvCxnSpPr>
        <p:spPr>
          <a:xfrm>
            <a:off x="5354761" y="4131716"/>
            <a:ext cx="2083502" cy="8307111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68F9DE-DB5B-4F98-A35A-1CCE4126691F}"/>
              </a:ext>
            </a:extLst>
          </p:cNvPr>
          <p:cNvCxnSpPr/>
          <p:nvPr/>
        </p:nvCxnSpPr>
        <p:spPr>
          <a:xfrm>
            <a:off x="5239712" y="7329594"/>
            <a:ext cx="4397104" cy="526099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960B39D-2939-414A-8AF4-EBCC1899E163}"/>
              </a:ext>
            </a:extLst>
          </p:cNvPr>
          <p:cNvSpPr/>
          <p:nvPr/>
        </p:nvSpPr>
        <p:spPr>
          <a:xfrm>
            <a:off x="7075924" y="9558985"/>
            <a:ext cx="210543" cy="2005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862CD0-6DA4-452E-897D-81F6FADC19F1}"/>
              </a:ext>
            </a:extLst>
          </p:cNvPr>
          <p:cNvCxnSpPr/>
          <p:nvPr/>
        </p:nvCxnSpPr>
        <p:spPr>
          <a:xfrm>
            <a:off x="3902246" y="8626477"/>
            <a:ext cx="7967276" cy="381235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71E00E-4CB8-4821-9526-4E009DFC67B1}"/>
              </a:ext>
            </a:extLst>
          </p:cNvPr>
          <p:cNvCxnSpPr/>
          <p:nvPr/>
        </p:nvCxnSpPr>
        <p:spPr>
          <a:xfrm>
            <a:off x="5239712" y="3462388"/>
            <a:ext cx="5134147" cy="912819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137DEB4-3ACA-4BA8-8E3E-251B23ED60A1}"/>
              </a:ext>
            </a:extLst>
          </p:cNvPr>
          <p:cNvSpPr/>
          <p:nvPr/>
        </p:nvSpPr>
        <p:spPr>
          <a:xfrm>
            <a:off x="7959374" y="8361177"/>
            <a:ext cx="210543" cy="2005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35D039-68BD-4A3D-AEAB-B3D72497EA36}"/>
              </a:ext>
            </a:extLst>
          </p:cNvPr>
          <p:cNvCxnSpPr>
            <a:stCxn id="19" idx="7"/>
            <a:endCxn id="22" idx="3"/>
          </p:cNvCxnSpPr>
          <p:nvPr/>
        </p:nvCxnSpPr>
        <p:spPr>
          <a:xfrm flipV="1">
            <a:off x="7255635" y="8532379"/>
            <a:ext cx="734572" cy="105598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2BA0778-D9D0-48C5-8E76-F480F0440CDE}"/>
              </a:ext>
            </a:extLst>
          </p:cNvPr>
          <p:cNvCxnSpPr/>
          <p:nvPr/>
        </p:nvCxnSpPr>
        <p:spPr>
          <a:xfrm>
            <a:off x="5545374" y="4785021"/>
            <a:ext cx="8639547" cy="762812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703B284-5E36-41F3-ACA2-84292DD59A99}"/>
              </a:ext>
            </a:extLst>
          </p:cNvPr>
          <p:cNvSpPr/>
          <p:nvPr/>
        </p:nvSpPr>
        <p:spPr>
          <a:xfrm>
            <a:off x="9079318" y="7908365"/>
            <a:ext cx="210543" cy="2005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7CE687-65A2-4939-BD41-978FFD1AE799}"/>
              </a:ext>
            </a:extLst>
          </p:cNvPr>
          <p:cNvCxnSpPr>
            <a:stCxn id="22" idx="7"/>
            <a:endCxn id="25" idx="2"/>
          </p:cNvCxnSpPr>
          <p:nvPr/>
        </p:nvCxnSpPr>
        <p:spPr>
          <a:xfrm flipV="1">
            <a:off x="8139084" y="8008653"/>
            <a:ext cx="940234" cy="38189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B61CAB-AE09-455A-B426-ADA17217754C}"/>
                  </a:ext>
                </a:extLst>
              </p:cNvPr>
              <p:cNvSpPr/>
              <p:nvPr/>
            </p:nvSpPr>
            <p:spPr>
              <a:xfrm>
                <a:off x="12719953" y="3917134"/>
                <a:ext cx="1048543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B61CAB-AE09-455A-B426-ADA172177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953" y="3917134"/>
                <a:ext cx="10485435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043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unweighted set cover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C419EF-3EF6-40EF-ADC0-9E4610765DF0}"/>
                  </a:ext>
                </a:extLst>
              </p:cNvPr>
              <p:cNvSpPr txBox="1"/>
              <p:nvPr/>
            </p:nvSpPr>
            <p:spPr>
              <a:xfrm>
                <a:off x="1855553" y="3947751"/>
                <a:ext cx="11211082" cy="7033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000" b="1" dirty="0"/>
                  <a:t>Request at time t: </a:t>
                </a:r>
              </a:p>
              <a:p>
                <a:pPr marL="0" indent="0" algn="l">
                  <a:buNone/>
                </a:pPr>
                <a:r>
                  <a:rPr lang="en-US" sz="4000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4000" b="0" dirty="0"/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 b="0" dirty="0"/>
                  <a:t>.</a:t>
                </a:r>
              </a:p>
              <a:p>
                <a:pPr marL="0" indent="0" algn="l">
                  <a:buNone/>
                </a:pPr>
                <a:endParaRPr lang="en-US" sz="4000" dirty="0"/>
              </a:p>
              <a:p>
                <a:pPr marL="0" indent="0" algn="l">
                  <a:buNone/>
                </a:pPr>
                <a:r>
                  <a:rPr lang="en-US" sz="4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≥0 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4000" dirty="0"/>
              </a:p>
              <a:p>
                <a:pPr marL="0" indent="0" algn="l">
                  <a:buNone/>
                </a:pPr>
                <a:endParaRPr lang="en-US" sz="4000" dirty="0"/>
              </a:p>
              <a:p>
                <a:pPr marL="0" indent="0" algn="l">
                  <a:buNone/>
                </a:pPr>
                <a:r>
                  <a:rPr lang="en-US" sz="4000" b="1" dirty="0"/>
                  <a:t>Output at time t:         </a:t>
                </a:r>
                <a:r>
                  <a:rPr lang="en-US" sz="4000" dirty="0"/>
                  <a:t>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4000" dirty="0"/>
              </a:p>
              <a:p>
                <a:pPr marL="0" indent="0" algn="l">
                  <a:buNone/>
                </a:pPr>
                <a:endParaRPr lang="en-US" sz="4000" dirty="0"/>
              </a:p>
              <a:p>
                <a:pPr marL="0" indent="0" algn="l">
                  <a:buNone/>
                </a:pPr>
                <a:r>
                  <a:rPr lang="en-US" sz="4000" b="1" dirty="0"/>
                  <a:t>Cost at time t:</a:t>
                </a:r>
                <a:r>
                  <a:rPr lang="en-US" sz="40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| </m:t>
                            </m:r>
                            <m:sSup>
                              <m:sSup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sSubSup>
                          <m:sSub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|</m:t>
                        </m:r>
                      </m:e>
                    </m:nary>
                  </m:oMath>
                </a14:m>
                <a:endParaRPr lang="en-US" sz="4000" dirty="0"/>
              </a:p>
              <a:p>
                <a:pPr marL="0" indent="0" algn="l">
                  <a:buNone/>
                </a:pPr>
                <a:endParaRPr lang="en-US" sz="4000" dirty="0"/>
              </a:p>
              <a:p>
                <a:pPr marL="0" indent="0" algn="l">
                  <a:buNone/>
                </a:pPr>
                <a:r>
                  <a:rPr lang="en-US" sz="4000" b="1" dirty="0"/>
                  <a:t>Total cost until time t:    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sz="4000" dirty="0"/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C419EF-3EF6-40EF-ADC0-9E4610765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553" y="3947751"/>
                <a:ext cx="11211082" cy="7033079"/>
              </a:xfrm>
              <a:prstGeom prst="rect">
                <a:avLst/>
              </a:prstGeom>
              <a:blipFill>
                <a:blip r:embed="rId3"/>
                <a:stretch>
                  <a:fillRect l="-2284" t="-10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BFE360-53E8-414E-A0A9-18341FCB4C70}"/>
                  </a:ext>
                </a:extLst>
              </p:cNvPr>
              <p:cNvSpPr txBox="1"/>
              <p:nvPr/>
            </p:nvSpPr>
            <p:spPr>
              <a:xfrm>
                <a:off x="20468743" y="5220926"/>
                <a:ext cx="2402261" cy="818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600" i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⁡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BFE360-53E8-414E-A0A9-18341FCB4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8743" y="5220926"/>
                <a:ext cx="2402261" cy="818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E717B8-7E8C-41A9-A55A-2C8FBCBA29E3}"/>
                  </a:ext>
                </a:extLst>
              </p:cNvPr>
              <p:cNvSpPr txBox="1"/>
              <p:nvPr/>
            </p:nvSpPr>
            <p:spPr>
              <a:xfrm>
                <a:off x="17145462" y="6168962"/>
                <a:ext cx="57255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+ … +</m:t>
                      </m:r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E717B8-7E8C-41A9-A55A-2C8FBCBA2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462" y="6168962"/>
                <a:ext cx="572554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365E4B-DC7F-425E-96DD-D8C95AC48051}"/>
                  </a:ext>
                </a:extLst>
              </p:cNvPr>
              <p:cNvSpPr txBox="1"/>
              <p:nvPr/>
            </p:nvSpPr>
            <p:spPr>
              <a:xfrm>
                <a:off x="18140094" y="6964007"/>
                <a:ext cx="47309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+ … +</m:t>
                      </m:r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365E4B-DC7F-425E-96DD-D8C95AC48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0094" y="6964007"/>
                <a:ext cx="473091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206CF8-AFD9-4E4F-84BD-9969E45776C8}"/>
                  </a:ext>
                </a:extLst>
              </p:cNvPr>
              <p:cNvSpPr txBox="1"/>
              <p:nvPr/>
            </p:nvSpPr>
            <p:spPr>
              <a:xfrm>
                <a:off x="19145432" y="7759052"/>
                <a:ext cx="37255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+ … +</m:t>
                      </m:r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206CF8-AFD9-4E4F-84BD-9969E4577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5432" y="7759052"/>
                <a:ext cx="372557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8356B4-3371-41C1-A75C-3A69CFF05E6F}"/>
                  </a:ext>
                </a:extLst>
              </p:cNvPr>
              <p:cNvSpPr txBox="1"/>
              <p:nvPr/>
            </p:nvSpPr>
            <p:spPr>
              <a:xfrm>
                <a:off x="21224784" y="8554097"/>
                <a:ext cx="16462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8356B4-3371-41C1-A75C-3A69CFF05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4784" y="8554097"/>
                <a:ext cx="164622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031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 algorithm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1F30D3-99B1-47DB-BB8B-3921F8A73375}"/>
                  </a:ext>
                </a:extLst>
              </p:cNvPr>
              <p:cNvSpPr txBox="1"/>
              <p:nvPr/>
            </p:nvSpPr>
            <p:spPr>
              <a:xfrm>
                <a:off x="1948068" y="3100872"/>
                <a:ext cx="21970999" cy="71365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algn="l">
                  <a:buNone/>
                </a:pPr>
                <a:endParaRPr lang="en-US" sz="4000" b="1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</m:func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		where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type m:val="skw"/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000" b="1" dirty="0">
                    <a:solidFill>
                      <a:srgbClr val="FFFF00"/>
                    </a:solidFill>
                  </a:rPr>
                  <a:t>Theorem #1: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					</a:t>
                </a:r>
              </a:p>
              <a:p>
                <a:pPr marL="0" indent="0" algn="l">
                  <a:buNone/>
                </a:pPr>
                <a:endParaRPr lang="en-US" sz="4000" b="1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000" dirty="0">
                    <a:solidFill>
                      <a:schemeClr val="tx1"/>
                    </a:solidFill>
                  </a:rPr>
                  <a:t>     For any algorithm giving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,	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⋅|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|+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algn="l">
                  <a:buNone/>
                </a:pPr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4000" dirty="0">
                    <a:solidFill>
                      <a:schemeClr val="tx1"/>
                    </a:solidFill>
                  </a:rPr>
                  <a:t>Colloquially,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𝐴𝑙𝑔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≤</m:t>
                    </m:r>
                    <m:func>
                      <m:funcPr>
                        <m:ctrlPr>
                          <a:rPr lang="en-US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𝑂𝑝𝑡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1F30D3-99B1-47DB-BB8B-3921F8A73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68" y="3100872"/>
                <a:ext cx="21970999" cy="7136569"/>
              </a:xfrm>
              <a:prstGeom prst="rect">
                <a:avLst/>
              </a:prstGeom>
              <a:blipFill>
                <a:blip r:embed="rId3"/>
                <a:stretch>
                  <a:fillRect l="-999" b="-273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6D6F7F-19ED-4974-8731-5B4BC9D964B9}"/>
              </a:ext>
            </a:extLst>
          </p:cNvPr>
          <p:cNvCxnSpPr/>
          <p:nvPr/>
        </p:nvCxnSpPr>
        <p:spPr>
          <a:xfrm>
            <a:off x="1363317" y="5536095"/>
            <a:ext cx="21657365" cy="0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28631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 algorithm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1F30D3-99B1-47DB-BB8B-3921F8A73375}"/>
                  </a:ext>
                </a:extLst>
              </p:cNvPr>
              <p:cNvSpPr txBox="1"/>
              <p:nvPr/>
            </p:nvSpPr>
            <p:spPr>
              <a:xfrm>
                <a:off x="1948068" y="3100872"/>
                <a:ext cx="21970999" cy="9522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algn="l">
                  <a:buNone/>
                </a:pPr>
                <a:endParaRPr lang="en-US" sz="4000" b="1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e>
                    </m:func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		where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type m:val="skw"/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3600" b="1" dirty="0"/>
                  <a:t>Fact: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3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fun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600" dirty="0"/>
              </a:p>
              <a:p>
                <a:pPr marL="0" indent="0" algn="l">
                  <a:buNone/>
                </a:pPr>
                <a:endParaRPr lang="en-US" sz="3600" dirty="0"/>
              </a:p>
              <a:p>
                <a:pPr marL="0" indent="0" algn="l">
                  <a:buNone/>
                </a:pPr>
                <a:r>
                  <a:rPr lang="en-US" sz="3600" b="1" dirty="0"/>
                  <a:t>Pf: </a:t>
                </a:r>
                <a:r>
                  <a:rPr lang="en-US" sz="3600" dirty="0"/>
                  <a:t>the </a:t>
                </a:r>
                <a:r>
                  <a:rPr lang="en-US" sz="3600" dirty="0" err="1"/>
                  <a:t>Lagrangian</a:t>
                </a:r>
                <a:r>
                  <a:rPr lang="en-US" sz="3600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(</m:t>
                        </m:r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func>
                          <m:func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type m:val="skw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36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den>
                            </m:f>
                          </m:e>
                        </m:fun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−</m:t>
                        </m:r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−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3600" dirty="0"/>
                  <a:t>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/>
              </a:p>
              <a:p>
                <a:pPr marL="0" indent="0" algn="l">
                  <a:buNone/>
                </a:pPr>
                <a:endParaRPr lang="en-US" sz="3600" dirty="0"/>
              </a:p>
              <a:p>
                <a:pPr marL="0" indent="0" algn="l">
                  <a:buNone/>
                </a:pPr>
                <a:r>
                  <a:rPr lang="en-US" sz="3600" dirty="0"/>
                  <a:t>	So KKT says: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type m:val="skw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3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3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den>
                        </m:f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𝑡𝑖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/>
                  <a:t>.  </a:t>
                </a:r>
              </a:p>
              <a:p>
                <a:pPr marL="0" indent="0" algn="l">
                  <a:buNone/>
                </a:pPr>
                <a:endParaRPr lang="en-US" sz="3600" dirty="0"/>
              </a:p>
              <a:p>
                <a:pPr marL="0" indent="0" algn="l">
                  <a:buNone/>
                </a:pPr>
                <a:r>
                  <a:rPr lang="en-US" sz="3600" dirty="0"/>
                  <a:t>		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⇒ </m:t>
                    </m:r>
                    <m:sSubSup>
                      <m:sSubSup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𝑡𝑖</m:t>
                            </m:r>
                          </m:sub>
                        </m:sSub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/>
              </a:p>
              <a:p>
                <a:pPr marL="0" indent="0" algn="l">
                  <a:buNone/>
                </a:pPr>
                <a:endParaRPr lang="en-US" sz="3600" dirty="0"/>
              </a:p>
              <a:p>
                <a:pPr marL="0" indent="0" algn="l">
                  <a:buNone/>
                </a:pPr>
                <a:r>
                  <a:rPr lang="en-US" sz="3600" dirty="0" err="1"/>
                  <a:t>Mult.weights</a:t>
                </a:r>
                <a:r>
                  <a:rPr lang="en-US" sz="3600" dirty="0"/>
                  <a:t>!!! 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𝑡𝑖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600" dirty="0"/>
                  <a:t>,  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 monotone increasing and </a:t>
                </a:r>
                <a:r>
                  <a:rPr lang="en-US" sz="3600" dirty="0" err="1"/>
                  <a:t>sat’s</a:t>
                </a:r>
                <a:r>
                  <a:rPr lang="en-US" sz="3600" dirty="0"/>
                  <a:t> older constraints too.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71F30D3-99B1-47DB-BB8B-3921F8A73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68" y="3100872"/>
                <a:ext cx="21970999" cy="9522863"/>
              </a:xfrm>
              <a:prstGeom prst="rect">
                <a:avLst/>
              </a:prstGeom>
              <a:blipFill>
                <a:blip r:embed="rId3"/>
                <a:stretch>
                  <a:fillRect l="-860" b="-14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6D6F7F-19ED-4974-8731-5B4BC9D964B9}"/>
              </a:ext>
            </a:extLst>
          </p:cNvPr>
          <p:cNvCxnSpPr/>
          <p:nvPr/>
        </p:nvCxnSpPr>
        <p:spPr>
          <a:xfrm>
            <a:off x="1363317" y="5536095"/>
            <a:ext cx="21657365" cy="0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16043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unweighted set cover</a:t>
            </a:r>
            <a:endParaRPr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AC1FDB-30B9-44D8-BE5A-741A2C881109}"/>
              </a:ext>
            </a:extLst>
          </p:cNvPr>
          <p:cNvCxnSpPr/>
          <p:nvPr/>
        </p:nvCxnSpPr>
        <p:spPr>
          <a:xfrm flipV="1">
            <a:off x="5728677" y="5164916"/>
            <a:ext cx="2" cy="648033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9E074C-166E-4A27-8A14-61ECE26930D4}"/>
              </a:ext>
            </a:extLst>
          </p:cNvPr>
          <p:cNvCxnSpPr/>
          <p:nvPr/>
        </p:nvCxnSpPr>
        <p:spPr>
          <a:xfrm>
            <a:off x="5354761" y="11234233"/>
            <a:ext cx="7895370" cy="274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CAD8BC-4EF0-4228-B831-A0CCDE65D50C}"/>
              </a:ext>
            </a:extLst>
          </p:cNvPr>
          <p:cNvCxnSpPr/>
          <p:nvPr/>
        </p:nvCxnSpPr>
        <p:spPr>
          <a:xfrm>
            <a:off x="5239712" y="4692248"/>
            <a:ext cx="2933797" cy="7425668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A307BB-B8C3-4D92-A5C5-FCD345DE0188}"/>
              </a:ext>
            </a:extLst>
          </p:cNvPr>
          <p:cNvCxnSpPr/>
          <p:nvPr/>
        </p:nvCxnSpPr>
        <p:spPr>
          <a:xfrm>
            <a:off x="5354761" y="4131716"/>
            <a:ext cx="2083502" cy="8307111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68F9DE-DB5B-4F98-A35A-1CCE4126691F}"/>
              </a:ext>
            </a:extLst>
          </p:cNvPr>
          <p:cNvCxnSpPr/>
          <p:nvPr/>
        </p:nvCxnSpPr>
        <p:spPr>
          <a:xfrm>
            <a:off x="5239712" y="7329594"/>
            <a:ext cx="4397104" cy="526099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960B39D-2939-414A-8AF4-EBCC1899E163}"/>
              </a:ext>
            </a:extLst>
          </p:cNvPr>
          <p:cNvSpPr/>
          <p:nvPr/>
        </p:nvSpPr>
        <p:spPr>
          <a:xfrm>
            <a:off x="7075924" y="9558985"/>
            <a:ext cx="210543" cy="2005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862CD0-6DA4-452E-897D-81F6FADC19F1}"/>
              </a:ext>
            </a:extLst>
          </p:cNvPr>
          <p:cNvCxnSpPr/>
          <p:nvPr/>
        </p:nvCxnSpPr>
        <p:spPr>
          <a:xfrm>
            <a:off x="3902246" y="8626477"/>
            <a:ext cx="7967276" cy="381235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71E00E-4CB8-4821-9526-4E009DFC67B1}"/>
              </a:ext>
            </a:extLst>
          </p:cNvPr>
          <p:cNvCxnSpPr/>
          <p:nvPr/>
        </p:nvCxnSpPr>
        <p:spPr>
          <a:xfrm>
            <a:off x="5239712" y="3462388"/>
            <a:ext cx="5134147" cy="912819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137DEB4-3ACA-4BA8-8E3E-251B23ED60A1}"/>
              </a:ext>
            </a:extLst>
          </p:cNvPr>
          <p:cNvSpPr/>
          <p:nvPr/>
        </p:nvSpPr>
        <p:spPr>
          <a:xfrm>
            <a:off x="7959374" y="8361177"/>
            <a:ext cx="210543" cy="2005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35D039-68BD-4A3D-AEAB-B3D72497EA36}"/>
              </a:ext>
            </a:extLst>
          </p:cNvPr>
          <p:cNvCxnSpPr>
            <a:stCxn id="19" idx="7"/>
            <a:endCxn id="22" idx="3"/>
          </p:cNvCxnSpPr>
          <p:nvPr/>
        </p:nvCxnSpPr>
        <p:spPr>
          <a:xfrm flipV="1">
            <a:off x="7255635" y="8532379"/>
            <a:ext cx="734572" cy="105598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2BA0778-D9D0-48C5-8E76-F480F0440CDE}"/>
              </a:ext>
            </a:extLst>
          </p:cNvPr>
          <p:cNvCxnSpPr/>
          <p:nvPr/>
        </p:nvCxnSpPr>
        <p:spPr>
          <a:xfrm>
            <a:off x="5545374" y="4785021"/>
            <a:ext cx="8639547" cy="762812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703B284-5E36-41F3-ACA2-84292DD59A99}"/>
              </a:ext>
            </a:extLst>
          </p:cNvPr>
          <p:cNvSpPr/>
          <p:nvPr/>
        </p:nvSpPr>
        <p:spPr>
          <a:xfrm>
            <a:off x="9079318" y="7908365"/>
            <a:ext cx="210543" cy="2005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7CE687-65A2-4939-BD41-978FFD1AE799}"/>
              </a:ext>
            </a:extLst>
          </p:cNvPr>
          <p:cNvCxnSpPr>
            <a:stCxn id="22" idx="7"/>
            <a:endCxn id="25" idx="2"/>
          </p:cNvCxnSpPr>
          <p:nvPr/>
        </p:nvCxnSpPr>
        <p:spPr>
          <a:xfrm flipV="1">
            <a:off x="8139084" y="8008653"/>
            <a:ext cx="940234" cy="381897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B61CAB-AE09-455A-B426-ADA17217754C}"/>
                  </a:ext>
                </a:extLst>
              </p:cNvPr>
              <p:cNvSpPr/>
              <p:nvPr/>
            </p:nvSpPr>
            <p:spPr>
              <a:xfrm>
                <a:off x="14846537" y="3462388"/>
                <a:ext cx="6821546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B61CAB-AE09-455A-B426-ADA172177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537" y="3462388"/>
                <a:ext cx="6821546" cy="1287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A9540F-6CF7-4DB2-A1B9-6BB67C0BD1A4}"/>
                  </a:ext>
                </a:extLst>
              </p:cNvPr>
              <p:cNvSpPr/>
              <p:nvPr/>
            </p:nvSpPr>
            <p:spPr>
              <a:xfrm>
                <a:off x="11074680" y="6539714"/>
                <a:ext cx="97824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</a:rPr>
                  <a:t>Movements are projections according to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A9540F-6CF7-4DB2-A1B9-6BB67C0BD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680" y="6539714"/>
                <a:ext cx="9782422" cy="707886"/>
              </a:xfrm>
              <a:prstGeom prst="rect">
                <a:avLst/>
              </a:prstGeom>
              <a:blipFill>
                <a:blip r:embed="rId4"/>
                <a:stretch>
                  <a:fillRect l="-180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27ADAD57-4871-4F35-A127-193308155E67}"/>
              </a:ext>
            </a:extLst>
          </p:cNvPr>
          <p:cNvSpPr/>
          <p:nvPr/>
        </p:nvSpPr>
        <p:spPr>
          <a:xfrm>
            <a:off x="17305115" y="8287489"/>
            <a:ext cx="50802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Can be used to give</a:t>
            </a:r>
          </a:p>
          <a:p>
            <a:r>
              <a:rPr lang="en-US" sz="3600" dirty="0">
                <a:solidFill>
                  <a:schemeClr val="tx1"/>
                </a:solidFill>
              </a:rPr>
              <a:t>potential-function proof</a:t>
            </a:r>
          </a:p>
        </p:txBody>
      </p:sp>
    </p:spTree>
    <p:extLst>
      <p:ext uri="{BB962C8B-B14F-4D97-AF65-F5344CB8AC3E}">
        <p14:creationId xmlns:p14="http://schemas.microsoft.com/office/powerpoint/2010/main" val="3656068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937-34E0-4800-91B7-877BD1F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289813"/>
            <a:ext cx="21971000" cy="1434949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Gotham Bold" pitchFamily="50" charset="0"/>
              </a:rPr>
              <a:t>The Price of Uncertainty</a:t>
            </a:r>
          </a:p>
        </p:txBody>
      </p:sp>
    </p:spTree>
    <p:extLst>
      <p:ext uri="{BB962C8B-B14F-4D97-AF65-F5344CB8AC3E}">
        <p14:creationId xmlns:p14="http://schemas.microsoft.com/office/powerpoint/2010/main" val="1090780132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price of uncertainty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E376B1-8D61-0F55-EE9C-B8FDCDA44110}"/>
              </a:ext>
            </a:extLst>
          </p:cNvPr>
          <p:cNvSpPr txBox="1"/>
          <p:nvPr/>
        </p:nvSpPr>
        <p:spPr>
          <a:xfrm>
            <a:off x="6287473" y="11796161"/>
            <a:ext cx="1229984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can we do better in non-worst-case settings?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9786A-AEB5-4F66-BDDF-A2E7C7ED0510}"/>
              </a:ext>
            </a:extLst>
          </p:cNvPr>
          <p:cNvSpPr txBox="1"/>
          <p:nvPr/>
        </p:nvSpPr>
        <p:spPr>
          <a:xfrm>
            <a:off x="10765352" y="5860370"/>
            <a:ext cx="19203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Offline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2AE45-15F0-425F-BF62-CAFB73FDA235}"/>
              </a:ext>
            </a:extLst>
          </p:cNvPr>
          <p:cNvSpPr txBox="1"/>
          <p:nvPr/>
        </p:nvSpPr>
        <p:spPr>
          <a:xfrm>
            <a:off x="15567893" y="5811716"/>
            <a:ext cx="18835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Online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EA27C-2435-4A69-8EDD-3F12DB633EE7}"/>
              </a:ext>
            </a:extLst>
          </p:cNvPr>
          <p:cNvSpPr txBox="1"/>
          <p:nvPr/>
        </p:nvSpPr>
        <p:spPr>
          <a:xfrm>
            <a:off x="5499127" y="7796898"/>
            <a:ext cx="270266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Set Cover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/>
              <p:nvPr/>
            </p:nvSpPr>
            <p:spPr>
              <a:xfrm>
                <a:off x="10507621" y="7796898"/>
                <a:ext cx="2435859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Θ</m:t>
                    </m:r>
                    <m:r>
                      <a:rPr kumimoji="0" lang="en-US" sz="4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func>
                      <m:funcPr>
                        <m:ctrlPr>
                          <a:rPr kumimoji="0" lang="en-US" sz="4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8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log</m:t>
                        </m:r>
                      </m:fName>
                      <m:e>
                        <m:r>
                          <a:rPr kumimoji="0" lang="en-US" sz="4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e>
                    </m:func>
                    <m:r>
                      <a:rPr kumimoji="0" lang="en-US" sz="4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621" y="7796898"/>
                <a:ext cx="2435859" cy="841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/>
              <p:nvPr/>
            </p:nvSpPr>
            <p:spPr>
              <a:xfrm>
                <a:off x="14613279" y="7748244"/>
                <a:ext cx="396602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func>
                            <m:funcPr>
                              <m:ctrlP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8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3279" y="7748244"/>
                <a:ext cx="3966022" cy="841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373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xfrm>
            <a:off x="1159608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that’s it for today…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B9B0D-9613-4318-97C1-80FDE141B547}"/>
              </a:ext>
            </a:extLst>
          </p:cNvPr>
          <p:cNvSpPr txBox="1"/>
          <p:nvPr/>
        </p:nvSpPr>
        <p:spPr>
          <a:xfrm>
            <a:off x="2253802" y="4819894"/>
            <a:ext cx="20374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Set cover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11B43-11C8-44C8-9717-3DFCF7BA3476}"/>
              </a:ext>
            </a:extLst>
          </p:cNvPr>
          <p:cNvSpPr txBox="1"/>
          <p:nvPr/>
        </p:nvSpPr>
        <p:spPr>
          <a:xfrm>
            <a:off x="2833584" y="6061263"/>
            <a:ext cx="733213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Online algo (using relax-and-round)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B8C11-4B95-4032-BDFE-42645427AB9A}"/>
              </a:ext>
            </a:extLst>
          </p:cNvPr>
          <p:cNvSpPr txBox="1"/>
          <p:nvPr/>
        </p:nvSpPr>
        <p:spPr>
          <a:xfrm>
            <a:off x="2833585" y="7302632"/>
            <a:ext cx="844141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Some (almost) matching hardness results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1E26E-6E8E-4300-8B3D-95074F65E7DD}"/>
              </a:ext>
            </a:extLst>
          </p:cNvPr>
          <p:cNvSpPr txBox="1"/>
          <p:nvPr/>
        </p:nvSpPr>
        <p:spPr>
          <a:xfrm>
            <a:off x="2253802" y="8544001"/>
            <a:ext cx="93567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[Wednesday] How to go beyond worst-case? 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FillTx/>
              <a:sym typeface="Lato Regula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5E927B-EC9C-49AC-A35C-2F0F704D02F0}"/>
              </a:ext>
            </a:extLst>
          </p:cNvPr>
          <p:cNvSpPr txBox="1"/>
          <p:nvPr/>
        </p:nvSpPr>
        <p:spPr>
          <a:xfrm>
            <a:off x="2833585" y="9785370"/>
            <a:ext cx="833721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When requests from 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known</a:t>
            </a: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distribution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FillTx/>
              <a:sym typeface="Lato Regular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7AC23-069B-4C34-AF82-305057B4D87B}"/>
              </a:ext>
            </a:extLst>
          </p:cNvPr>
          <p:cNvSpPr txBox="1"/>
          <p:nvPr/>
        </p:nvSpPr>
        <p:spPr>
          <a:xfrm>
            <a:off x="2833584" y="11026738"/>
            <a:ext cx="8856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When requests from 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unknown</a:t>
            </a: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distribution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FillTx/>
              <a:sym typeface="Lato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253802" y="3578525"/>
            <a:ext cx="550952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Intro to Online Algorithms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/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𝑓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Pitt’s algo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blipFill>
                <a:blip r:embed="rId2"/>
                <a:stretch>
                  <a:fillRect l="-2077" t="-11364" r="-2077" b="-284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779E2-2848-410E-92CC-C551AA7CE909}"/>
                  </a:ext>
                </a:extLst>
              </p:cNvPr>
              <p:cNvSpPr txBox="1"/>
              <p:nvPr/>
            </p:nvSpPr>
            <p:spPr>
              <a:xfrm>
                <a:off x="13642973" y="6184374"/>
                <a:ext cx="9452909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m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n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relax-and-round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779E2-2848-410E-92CC-C551AA7CE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6184374"/>
                <a:ext cx="9452909" cy="533479"/>
              </a:xfrm>
              <a:prstGeom prst="rect">
                <a:avLst/>
              </a:prstGeom>
              <a:blipFill>
                <a:blip r:embed="rId3"/>
                <a:stretch>
                  <a:fillRect l="-1225" t="-11364" r="-1161" b="-29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4CB7D8-2D26-4F94-844A-0523FE000629}"/>
                  </a:ext>
                </a:extLst>
              </p:cNvPr>
              <p:cNvSpPr txBox="1"/>
              <p:nvPr/>
            </p:nvSpPr>
            <p:spPr>
              <a:xfrm>
                <a:off x="13608094" y="11149849"/>
                <a:ext cx="952267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m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n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learn-or-cover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4CB7D8-2D26-4F94-844A-0523FE000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094" y="11149849"/>
                <a:ext cx="9522671" cy="533479"/>
              </a:xfrm>
              <a:prstGeom prst="rect">
                <a:avLst/>
              </a:prstGeom>
              <a:blipFill>
                <a:blip r:embed="rId4"/>
                <a:stretch>
                  <a:fillRect l="-1280" t="-11364" r="-1280" b="-284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EACB07-5A45-4783-9B74-8C2BFB07D308}"/>
                  </a:ext>
                </a:extLst>
              </p:cNvPr>
              <p:cNvSpPr txBox="1"/>
              <p:nvPr/>
            </p:nvSpPr>
            <p:spPr>
              <a:xfrm>
                <a:off x="13572831" y="9908481"/>
                <a:ext cx="9593204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m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n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universal maps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EACB07-5A45-4783-9B74-8C2BFB07D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831" y="9908481"/>
                <a:ext cx="9593204" cy="533479"/>
              </a:xfrm>
              <a:prstGeom prst="rect">
                <a:avLst/>
              </a:prstGeom>
              <a:blipFill>
                <a:blip r:embed="rId5"/>
                <a:stretch>
                  <a:fillRect l="-1335" t="-11364" r="-1208" b="-29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717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13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F7B00C-76D1-4972-9E0B-26821703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A844C-BF45-4C62-9F56-9E05448A8D93}"/>
              </a:ext>
            </a:extLst>
          </p:cNvPr>
          <p:cNvSpPr txBox="1"/>
          <p:nvPr/>
        </p:nvSpPr>
        <p:spPr>
          <a:xfrm>
            <a:off x="2612883" y="5141563"/>
            <a:ext cx="706122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#1: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Set Cover (worst case)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12833-A859-4115-8E51-99EC7A03DEB3}"/>
              </a:ext>
            </a:extLst>
          </p:cNvPr>
          <p:cNvSpPr txBox="1"/>
          <p:nvPr/>
        </p:nvSpPr>
        <p:spPr>
          <a:xfrm>
            <a:off x="2612883" y="6767809"/>
            <a:ext cx="134443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#2: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Set Cover (beyond worst case), Network design (both)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97476-11F9-4E10-84AD-5298C30BB9EC}"/>
              </a:ext>
            </a:extLst>
          </p:cNvPr>
          <p:cNvSpPr txBox="1"/>
          <p:nvPr/>
        </p:nvSpPr>
        <p:spPr>
          <a:xfrm>
            <a:off x="2612883" y="8394055"/>
            <a:ext cx="92974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#3: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Resource Allocation (aka packing)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9DD67-0F66-47FA-A188-D13EF8F4AFB6}"/>
              </a:ext>
            </a:extLst>
          </p:cNvPr>
          <p:cNvSpPr txBox="1"/>
          <p:nvPr/>
        </p:nvSpPr>
        <p:spPr>
          <a:xfrm>
            <a:off x="2612883" y="10020300"/>
            <a:ext cx="86097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#4: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Search Problems (aka chasing)</a:t>
            </a:r>
          </a:p>
        </p:txBody>
      </p:sp>
    </p:spTree>
    <p:extLst>
      <p:ext uri="{BB962C8B-B14F-4D97-AF65-F5344CB8AC3E}">
        <p14:creationId xmlns:p14="http://schemas.microsoft.com/office/powerpoint/2010/main" val="35766418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60258-D8C9-9929-B800-12339890937B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chemeClr val="accent5"/>
                    </a:solidFill>
                  </a:rPr>
                  <a:t>Competitive ratio</a:t>
                </a:r>
                <a:r>
                  <a:rPr lang="en-US" sz="48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4800" dirty="0"/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:     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serve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Want to minimize the competitive ratio.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60258-D8C9-9929-B800-123398909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2"/>
                <a:stretch>
                  <a:fillRect l="-1347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max-K finding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800" dirty="0"/>
                  <a:t> people arrive over time, each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800" dirty="0"/>
                  <a:t> -- can pick at most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    Goal: (say) </a:t>
                </a:r>
                <a:r>
                  <a:rPr lang="en-US" sz="48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maximize</a:t>
                </a:r>
                <a:r>
                  <a:rPr lang="en-US" sz="4800" dirty="0"/>
                  <a:t> sum of values of picked people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chemeClr val="accent5"/>
                    </a:solidFill>
                  </a:rPr>
                  <a:t>Competitive ratio</a:t>
                </a:r>
                <a:r>
                  <a:rPr lang="en-US" sz="48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4800" dirty="0"/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:     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4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li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value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value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Want to </a:t>
                </a:r>
                <a:r>
                  <a:rPr lang="en-US" sz="4800" b="1" dirty="0">
                    <a:solidFill>
                      <a:srgbClr val="00B0F0"/>
                    </a:solidFill>
                  </a:rPr>
                  <a:t>maximize</a:t>
                </a:r>
                <a:r>
                  <a:rPr lang="en-US" sz="4800" dirty="0"/>
                  <a:t> the competitive ratio.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3"/>
                <a:stretch>
                  <a:fillRect l="-1347" t="-1620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[Alon Awerbuch Azar Buchbinder Naor 03]">
            <a:extLst>
              <a:ext uri="{FF2B5EF4-FFF2-40B4-BE49-F238E27FC236}">
                <a16:creationId xmlns:a16="http://schemas.microsoft.com/office/drawing/2014/main" id="{E9A87450-B91F-4A82-85D9-E8BF57CEF4F8}"/>
              </a:ext>
            </a:extLst>
          </p:cNvPr>
          <p:cNvSpPr txBox="1"/>
          <p:nvPr/>
        </p:nvSpPr>
        <p:spPr>
          <a:xfrm>
            <a:off x="15076871" y="13251313"/>
            <a:ext cx="9237555" cy="39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Gardner 60, </a:t>
            </a:r>
            <a:r>
              <a:rPr lang="en-US" sz="2400" dirty="0" err="1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Dynkin</a:t>
            </a:r>
            <a:r>
              <a:rPr lang="en-US"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63</a:t>
            </a:r>
            <a:r>
              <a:rPr sz="24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48896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F7B00C-76D1-4972-9E0B-26821703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week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35BD1-A016-40FC-9583-B39921F65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 What are the results?</a:t>
            </a:r>
          </a:p>
          <a:p>
            <a:pPr marL="0" indent="0">
              <a:buNone/>
            </a:pPr>
            <a:r>
              <a:rPr lang="en-US" sz="4000" dirty="0"/>
              <a:t>      What are the techniques?</a:t>
            </a:r>
          </a:p>
          <a:p>
            <a:pPr marL="0" indent="0">
              <a:buNone/>
            </a:pPr>
            <a:r>
              <a:rPr lang="en-US" sz="4000" dirty="0"/>
              <a:t>      What are the worst-case limitations? </a:t>
            </a:r>
          </a:p>
          <a:p>
            <a:pPr marL="0" indent="0">
              <a:buNone/>
            </a:pPr>
            <a:r>
              <a:rPr lang="en-US" sz="4000" dirty="0"/>
              <a:t>	How to bypass them beyond worst-case?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  Connections to other sequential decision-making models/algos?</a:t>
            </a:r>
          </a:p>
        </p:txBody>
      </p:sp>
    </p:spTree>
    <p:extLst>
      <p:ext uri="{BB962C8B-B14F-4D97-AF65-F5344CB8AC3E}">
        <p14:creationId xmlns:p14="http://schemas.microsoft.com/office/powerpoint/2010/main" val="320901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F7B00C-76D1-4972-9E0B-26821703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A844C-BF45-4C62-9F56-9E05448A8D93}"/>
              </a:ext>
            </a:extLst>
          </p:cNvPr>
          <p:cNvSpPr txBox="1"/>
          <p:nvPr/>
        </p:nvSpPr>
        <p:spPr>
          <a:xfrm>
            <a:off x="2612883" y="5141563"/>
            <a:ext cx="706122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#1: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Set Cover (worst case)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12833-A859-4115-8E51-99EC7A03DEB3}"/>
              </a:ext>
            </a:extLst>
          </p:cNvPr>
          <p:cNvSpPr txBox="1"/>
          <p:nvPr/>
        </p:nvSpPr>
        <p:spPr>
          <a:xfrm>
            <a:off x="2612883" y="6767809"/>
            <a:ext cx="134443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#2: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Set Cover (beyond worst case), Network design (both)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97476-11F9-4E10-84AD-5298C30BB9EC}"/>
              </a:ext>
            </a:extLst>
          </p:cNvPr>
          <p:cNvSpPr txBox="1"/>
          <p:nvPr/>
        </p:nvSpPr>
        <p:spPr>
          <a:xfrm>
            <a:off x="2612883" y="8394055"/>
            <a:ext cx="92974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#3: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Resource Allocation (aka packing)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9DD67-0F66-47FA-A188-D13EF8F4AFB6}"/>
              </a:ext>
            </a:extLst>
          </p:cNvPr>
          <p:cNvSpPr txBox="1"/>
          <p:nvPr/>
        </p:nvSpPr>
        <p:spPr>
          <a:xfrm>
            <a:off x="2612883" y="10020300"/>
            <a:ext cx="86097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Lecture #4: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Search Problems (aka chasing)</a:t>
            </a:r>
          </a:p>
        </p:txBody>
      </p:sp>
    </p:spTree>
    <p:extLst>
      <p:ext uri="{BB962C8B-B14F-4D97-AF65-F5344CB8AC3E}">
        <p14:creationId xmlns:p14="http://schemas.microsoft.com/office/powerpoint/2010/main" val="5666253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937-34E0-4800-91B7-877BD1F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289813"/>
            <a:ext cx="21971000" cy="1434949"/>
          </a:xfrm>
        </p:spPr>
        <p:txBody>
          <a:bodyPr>
            <a:noAutofit/>
          </a:bodyPr>
          <a:lstStyle/>
          <a:p>
            <a:pPr algn="ctr"/>
            <a:r>
              <a:rPr lang="en-US" sz="13600">
                <a:latin typeface="Gotham Bold" pitchFamily="50" charset="0"/>
              </a:rPr>
              <a:t>Two Online </a:t>
            </a:r>
            <a:r>
              <a:rPr lang="en-US" sz="13600" dirty="0">
                <a:latin typeface="Gotham Bold" pitchFamily="50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42501681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Lato Bold"/>
        <a:ea typeface="Lato Bold"/>
        <a:cs typeface="Lato Bold"/>
      </a:majorFont>
      <a:minorFont>
        <a:latin typeface="Lato Bold"/>
        <a:ea typeface="Lato Bold"/>
        <a:cs typeface="Lato 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Lato Bold"/>
        <a:ea typeface="Lato Bold"/>
        <a:cs typeface="Lato Bold"/>
      </a:majorFont>
      <a:minorFont>
        <a:latin typeface="Lato Bold"/>
        <a:ea typeface="Lato Bold"/>
        <a:cs typeface="Lato 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19140</TotalTime>
  <Words>3143</Words>
  <Application>Microsoft Office PowerPoint</Application>
  <PresentationFormat>Custom</PresentationFormat>
  <Paragraphs>575</Paragraphs>
  <Slides>58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Cambria Math</vt:lpstr>
      <vt:lpstr>Gotham Bold</vt:lpstr>
      <vt:lpstr>Gotham Medium</vt:lpstr>
      <vt:lpstr>Lato</vt:lpstr>
      <vt:lpstr>Lato Bold</vt:lpstr>
      <vt:lpstr>Lato Regular</vt:lpstr>
      <vt:lpstr>20_BasicBlack</vt:lpstr>
      <vt:lpstr>Online Algos: Worst case and Beyond Introduction and Set Cover </vt:lpstr>
      <vt:lpstr>Online Algorithms</vt:lpstr>
      <vt:lpstr>Online Set Cover</vt:lpstr>
      <vt:lpstr>Online Load Balancing</vt:lpstr>
      <vt:lpstr>Online Convex Body Chasing</vt:lpstr>
      <vt:lpstr>max-K finding</vt:lpstr>
      <vt:lpstr>goals for this week</vt:lpstr>
      <vt:lpstr>lecture plan</vt:lpstr>
      <vt:lpstr>Two Online Models</vt:lpstr>
      <vt:lpstr>competitive analysis vs regret minimization</vt:lpstr>
      <vt:lpstr>two canonical online problems</vt:lpstr>
      <vt:lpstr>two canonical online problems</vt:lpstr>
      <vt:lpstr>online algorithms vs online learning</vt:lpstr>
      <vt:lpstr>Set Cover</vt:lpstr>
      <vt:lpstr>(minimum) set cover</vt:lpstr>
      <vt:lpstr>set cover as bipartite graph</vt:lpstr>
      <vt:lpstr>Online Set Cover</vt:lpstr>
      <vt:lpstr>online set cover: model choices</vt:lpstr>
      <vt:lpstr>Deterministic Fail</vt:lpstr>
      <vt:lpstr>Randomization: A New Hope</vt:lpstr>
      <vt:lpstr>Uniform Sampling (for unit costs)</vt:lpstr>
      <vt:lpstr>Proof</vt:lpstr>
      <vt:lpstr>Extension for general costs</vt:lpstr>
      <vt:lpstr>roadmap for today</vt:lpstr>
      <vt:lpstr>roadmap for today</vt:lpstr>
      <vt:lpstr>relax-and-round (offline)</vt:lpstr>
      <vt:lpstr>relax-and-round (offline)</vt:lpstr>
      <vt:lpstr>relax-and-round (online)</vt:lpstr>
      <vt:lpstr>solving set cover LP online</vt:lpstr>
      <vt:lpstr>solving set cover LP online</vt:lpstr>
      <vt:lpstr>solving set cover LP online (costs)</vt:lpstr>
      <vt:lpstr>remove assumption: “guess and double”</vt:lpstr>
      <vt:lpstr>summary</vt:lpstr>
      <vt:lpstr>roadmap for today</vt:lpstr>
      <vt:lpstr>lower bounds (1)</vt:lpstr>
      <vt:lpstr>Yao’s lemma</vt:lpstr>
      <vt:lpstr>Yao’s lemma</vt:lpstr>
      <vt:lpstr>Yao’s lemma</vt:lpstr>
      <vt:lpstr>Yao’s lemma</vt:lpstr>
      <vt:lpstr>Yao’s lemma</vt:lpstr>
      <vt:lpstr>Yao’s lemma</vt:lpstr>
      <vt:lpstr>Yao’s lemma</vt:lpstr>
      <vt:lpstr>Yao’s Lemma</vt:lpstr>
      <vt:lpstr>Yao’s Lemma</vt:lpstr>
      <vt:lpstr>von Neumann minimax theorem</vt:lpstr>
      <vt:lpstr>in more detail…</vt:lpstr>
      <vt:lpstr>another set cover lower bound</vt:lpstr>
      <vt:lpstr>lower bounds (3)</vt:lpstr>
      <vt:lpstr>Different Perspective on Fractional Algo</vt:lpstr>
      <vt:lpstr>unweighted set cover</vt:lpstr>
      <vt:lpstr>unweighted set cover</vt:lpstr>
      <vt:lpstr>an algorithm</vt:lpstr>
      <vt:lpstr>an algorithm</vt:lpstr>
      <vt:lpstr>unweighted set cover</vt:lpstr>
      <vt:lpstr>The Price of Uncertainty</vt:lpstr>
      <vt:lpstr>price of uncertainty</vt:lpstr>
      <vt:lpstr>that’s it for today…</vt:lpstr>
      <vt:lpstr>lecture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Algorithms: going beyond the worst-case</dc:title>
  <cp:lastModifiedBy>Anupam Gupta</cp:lastModifiedBy>
  <cp:revision>260</cp:revision>
  <dcterms:modified xsi:type="dcterms:W3CDTF">2025-01-29T14:55:37Z</dcterms:modified>
</cp:coreProperties>
</file>