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582" r:id="rId2"/>
    <p:sldId id="517" r:id="rId3"/>
    <p:sldId id="626" r:id="rId4"/>
    <p:sldId id="295" r:id="rId5"/>
    <p:sldId id="645" r:id="rId6"/>
    <p:sldId id="598" r:id="rId7"/>
    <p:sldId id="634" r:id="rId8"/>
    <p:sldId id="636" r:id="rId9"/>
    <p:sldId id="637" r:id="rId10"/>
    <p:sldId id="638" r:id="rId11"/>
    <p:sldId id="639" r:id="rId12"/>
    <p:sldId id="641" r:id="rId13"/>
    <p:sldId id="649" r:id="rId14"/>
    <p:sldId id="642" r:id="rId15"/>
    <p:sldId id="643" r:id="rId16"/>
    <p:sldId id="646" r:id="rId17"/>
    <p:sldId id="581" r:id="rId18"/>
    <p:sldId id="538" r:id="rId19"/>
    <p:sldId id="616" r:id="rId20"/>
    <p:sldId id="617" r:id="rId21"/>
    <p:sldId id="618" r:id="rId22"/>
    <p:sldId id="583" r:id="rId23"/>
    <p:sldId id="619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Lato Regular"/>
        <a:ea typeface="Lato Regular"/>
        <a:cs typeface="Lato Regular"/>
        <a:sym typeface="Lato Regular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Lato Regular"/>
        <a:ea typeface="Lato Regular"/>
        <a:cs typeface="Lato Regular"/>
        <a:sym typeface="Lato Regular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Lato Regular"/>
        <a:ea typeface="Lato Regular"/>
        <a:cs typeface="Lato Regular"/>
        <a:sym typeface="Lato Regular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Lato Regular"/>
        <a:ea typeface="Lato Regular"/>
        <a:cs typeface="Lato Regular"/>
        <a:sym typeface="Lato Regular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Lato Regular"/>
        <a:ea typeface="Lato Regular"/>
        <a:cs typeface="Lato Regular"/>
        <a:sym typeface="Lato Regular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Lato Regular"/>
        <a:ea typeface="Lato Regular"/>
        <a:cs typeface="Lato Regular"/>
        <a:sym typeface="Lato Regular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Lato Regular"/>
        <a:ea typeface="Lato Regular"/>
        <a:cs typeface="Lato Regular"/>
        <a:sym typeface="Lato Regular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Lato Regular"/>
        <a:ea typeface="Lato Regular"/>
        <a:cs typeface="Lato Regular"/>
        <a:sym typeface="Lato Regular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Lato Regular"/>
        <a:ea typeface="Lato Regular"/>
        <a:cs typeface="Lato Regular"/>
        <a:sym typeface="Lato Regular"/>
      </a:defRPr>
    </a:lvl9pPr>
  </p:defaultTextStyle>
  <p:extLst>
    <p:ext uri="{EFAFB233-063F-42B5-8137-9DF3F51BA10A}">
      <p15:sldGuideLst xmlns:p15="http://schemas.microsoft.com/office/powerpoint/2012/main">
        <p15:guide id="1" orient="horz" pos="6312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7D7D7D"/>
    <a:srgbClr val="EE220D"/>
    <a:srgbClr val="7F7F7F"/>
    <a:srgbClr val="404040"/>
    <a:srgbClr val="43434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Lato Regular"/>
          <a:ea typeface="Lato Regular"/>
          <a:cs typeface="Lato 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Lato Regular"/>
          <a:ea typeface="Lato Regular"/>
          <a:cs typeface="Lato Regular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Lato Regular"/>
          <a:ea typeface="Lato Regular"/>
          <a:cs typeface="Lato Regular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Lato Regular"/>
          <a:ea typeface="Lato Regular"/>
          <a:cs typeface="Lato 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>
          <a:latin typeface="Lato Regular"/>
          <a:ea typeface="Lato Regular"/>
          <a:cs typeface="Lato 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Lato Regular"/>
          <a:ea typeface="Lato Regular"/>
          <a:cs typeface="Lato Regular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Lato Regular"/>
          <a:ea typeface="Lato Regular"/>
          <a:cs typeface="Lato Regular"/>
        </a:font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Lato Regular"/>
          <a:ea typeface="Lato Regular"/>
          <a:cs typeface="Lato 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66" autoAdjust="0"/>
    <p:restoredTop sz="95730" autoAdjust="0"/>
  </p:normalViewPr>
  <p:slideViewPr>
    <p:cSldViewPr snapToGrid="0" showGuides="1">
      <p:cViewPr varScale="1">
        <p:scale>
          <a:sx n="47" d="100"/>
          <a:sy n="47" d="100"/>
        </p:scale>
        <p:origin x="180" y="60"/>
      </p:cViewPr>
      <p:guideLst>
        <p:guide orient="horz" pos="6312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3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1pPr>
    <a:lvl2pPr indent="2286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2pPr>
    <a:lvl3pPr indent="4572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3pPr>
    <a:lvl4pPr indent="6858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4pPr>
    <a:lvl5pPr indent="9144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5pPr>
    <a:lvl6pPr indent="11430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6pPr>
    <a:lvl7pPr indent="13716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7pPr>
    <a:lvl8pPr indent="16002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8pPr>
    <a:lvl9pPr indent="1828800" defTabSz="457200" latinLnBrk="0">
      <a:lnSpc>
        <a:spcPct val="117999"/>
      </a:lnSpc>
      <a:defRPr sz="2200">
        <a:latin typeface="Lato Regular"/>
        <a:ea typeface="Lato Regular"/>
        <a:cs typeface="Lato Regular"/>
        <a:sym typeface="Lato Regular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03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964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17244">
              <a:lnSpc>
                <a:spcPct val="100000"/>
              </a:lnSpc>
              <a:spcBef>
                <a:spcPts val="0"/>
              </a:spcBef>
              <a:buSzTx/>
              <a:buNone/>
              <a:defRPr sz="3564"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2262" y="13074598"/>
            <a:ext cx="379477" cy="381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17244">
              <a:lnSpc>
                <a:spcPct val="100000"/>
              </a:lnSpc>
              <a:spcBef>
                <a:spcPts val="0"/>
              </a:spcBef>
              <a:buSzTx/>
              <a:buNone/>
              <a:defRPr sz="3564"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anchor="ctr"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+mn-lt"/>
                <a:ea typeface="+mn-ea"/>
                <a:cs typeface="+mn-cs"/>
                <a:sym typeface="Lato Bold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+mn-lt"/>
                <a:ea typeface="+mn-ea"/>
                <a:cs typeface="+mn-cs"/>
                <a:sym typeface="Lato Bold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+mn-lt"/>
                <a:ea typeface="+mn-ea"/>
                <a:cs typeface="+mn-cs"/>
                <a:sym typeface="Lato Bold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+mn-lt"/>
                <a:ea typeface="+mn-ea"/>
                <a:cs typeface="+mn-cs"/>
                <a:sym typeface="Lato Bold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+mn-lt"/>
                <a:ea typeface="+mn-ea"/>
                <a:cs typeface="+mn-cs"/>
                <a:sym typeface="Lato Bold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862804876_960x639.jpg"/>
          <p:cNvSpPr>
            <a:spLocks noGrp="1"/>
          </p:cNvSpPr>
          <p:nvPr>
            <p:ph type="pic" sz="quarter" idx="21"/>
          </p:nvPr>
        </p:nvSpPr>
        <p:spPr>
          <a:xfrm>
            <a:off x="15430500" y="7085409"/>
            <a:ext cx="8128000" cy="5410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824910546_2681x1332.jpg"/>
          <p:cNvSpPr>
            <a:spLocks noGrp="1"/>
          </p:cNvSpPr>
          <p:nvPr>
            <p:ph type="pic" idx="22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575395635_960x639.jpg"/>
          <p:cNvSpPr>
            <a:spLocks noGrp="1"/>
          </p:cNvSpPr>
          <p:nvPr>
            <p:ph type="pic" sz="quarter" idx="23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54D3-AD2A-472A-B78E-D0A85DD0437A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65B9-2BEF-49C3-8001-72214F5A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43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24384000" cy="285077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50951"/>
            <a:ext cx="21031200" cy="2651126"/>
          </a:xfrm>
        </p:spPr>
        <p:txBody>
          <a:bodyPr>
            <a:normAutofit/>
          </a:bodyPr>
          <a:lstStyle>
            <a:lvl1pPr algn="r">
              <a:defRPr sz="64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000"/>
            </a:lvl1pPr>
            <a:lvl2pPr>
              <a:defRPr sz="4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B54D3-AD2A-472A-B78E-D0A85DD0437A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965B9-2BEF-49C3-8001-72214F5A3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0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>
            <a:spLocks noGrp="1"/>
          </p:cNvSpPr>
          <p:nvPr>
            <p:ph type="pic" idx="21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17244">
              <a:lnSpc>
                <a:spcPct val="100000"/>
              </a:lnSpc>
              <a:spcBef>
                <a:spcPts val="0"/>
              </a:spcBef>
              <a:buSzTx/>
              <a:buNone/>
              <a:defRPr sz="3564"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5pPr>
          </a:lstStyle>
          <a:p>
            <a:r>
              <a:t>Presentation Subtitle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92709243_1322x1323.jpeg"/>
          <p:cNvSpPr>
            <a:spLocks noGrp="1"/>
          </p:cNvSpPr>
          <p:nvPr>
            <p:ph type="pic" sz="half" idx="21"/>
          </p:nvPr>
        </p:nvSpPr>
        <p:spPr>
          <a:xfrm>
            <a:off x="12052303" y="1270000"/>
            <a:ext cx="11188406" cy="11209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6013" y="13078832"/>
            <a:ext cx="379477" cy="381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6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3" name="824910546_2681x1332.jpg"/>
          <p:cNvSpPr>
            <a:spLocks noGrp="1"/>
          </p:cNvSpPr>
          <p:nvPr>
            <p:ph type="pic" idx="22"/>
          </p:nvPr>
        </p:nvSpPr>
        <p:spPr>
          <a:xfrm>
            <a:off x="6380200" y="1263848"/>
            <a:ext cx="22529801" cy="111934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r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spc="-250">
                <a:latin typeface="+mn-lt"/>
                <a:ea typeface="+mn-ea"/>
                <a:cs typeface="+mn-cs"/>
                <a:sym typeface="Lato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spc="-250">
                <a:latin typeface="+mn-lt"/>
                <a:ea typeface="+mn-ea"/>
                <a:cs typeface="+mn-cs"/>
                <a:sym typeface="Lato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spc="-250">
                <a:latin typeface="+mn-lt"/>
                <a:ea typeface="+mn-ea"/>
                <a:cs typeface="+mn-cs"/>
                <a:sym typeface="Lato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spc="-250">
                <a:latin typeface="+mn-lt"/>
                <a:ea typeface="+mn-ea"/>
                <a:cs typeface="+mn-cs"/>
                <a:sym typeface="Lato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spc="-250">
                <a:latin typeface="+mn-lt"/>
                <a:ea typeface="+mn-ea"/>
                <a:cs typeface="+mn-cs"/>
                <a:sym typeface="Lato Bold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6013" y="13074598"/>
            <a:ext cx="379477" cy="381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9" r:id="rId9"/>
    <p:sldLayoutId id="2147483660" r:id="rId10"/>
    <p:sldLayoutId id="2147483661" r:id="rId11"/>
    <p:sldLayoutId id="2147483662" r:id="rId12"/>
    <p:sldLayoutId id="2147483664" r:id="rId13"/>
    <p:sldLayoutId id="2147483665" r:id="rId14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Lato Bold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Lato Bold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Lato Bold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Lato Bold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Lato Bold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Lato Bold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Lato Bold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Lato Bold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0" i="0" u="none" strike="noStrike" cap="none" spc="-170" baseline="0">
          <a:solidFill>
            <a:srgbClr val="FFFFFF"/>
          </a:solidFill>
          <a:uFillTx/>
          <a:latin typeface="+mn-lt"/>
          <a:ea typeface="+mn-ea"/>
          <a:cs typeface="+mn-cs"/>
          <a:sym typeface="Lato Bold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FFFFFF"/>
          </a:solidFill>
          <a:uFillTx/>
          <a:latin typeface="Lato Regular"/>
          <a:ea typeface="Lato Regular"/>
          <a:cs typeface="Lato Regular"/>
          <a:sym typeface="Lato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../media/image7.jpeg"/><Relationship Id="rId21" Type="http://schemas.openxmlformats.org/officeDocument/2006/relationships/image" Target="../media/image18.jpeg"/><Relationship Id="rId7" Type="http://schemas.openxmlformats.org/officeDocument/2006/relationships/image" Target="../media/image11.jpeg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../media/image6.jpeg"/><Relationship Id="rId16" Type="http://schemas.openxmlformats.org/officeDocument/2006/relationships/image" Target="NULL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24" Type="http://schemas.openxmlformats.org/officeDocument/2006/relationships/image" Target="NULL"/><Relationship Id="rId5" Type="http://schemas.openxmlformats.org/officeDocument/2006/relationships/image" Target="../media/image9.jpeg"/><Relationship Id="rId15" Type="http://schemas.openxmlformats.org/officeDocument/2006/relationships/image" Target="NULL"/><Relationship Id="rId23" Type="http://schemas.openxmlformats.org/officeDocument/2006/relationships/image" Target="../media/image20.jpeg"/><Relationship Id="rId10" Type="http://schemas.openxmlformats.org/officeDocument/2006/relationships/image" Target="../media/image14.jpeg"/><Relationship Id="rId19" Type="http://schemas.openxmlformats.org/officeDocument/2006/relationships/image" Target="../media/image16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41.png"/><Relationship Id="rId2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213.png"/><Relationship Id="rId18" Type="http://schemas.openxmlformats.org/officeDocument/2006/relationships/image" Target="../media/image260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200.png"/><Relationship Id="rId17" Type="http://schemas.openxmlformats.org/officeDocument/2006/relationships/image" Target="../media/image250.png"/><Relationship Id="rId2" Type="http://schemas.openxmlformats.org/officeDocument/2006/relationships/image" Target="../media/image6.jpeg"/><Relationship Id="rId16" Type="http://schemas.openxmlformats.org/officeDocument/2006/relationships/image" Target="../media/image2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230.png"/><Relationship Id="rId10" Type="http://schemas.openxmlformats.org/officeDocument/2006/relationships/image" Target="../media/image14.jpeg"/><Relationship Id="rId19" Type="http://schemas.openxmlformats.org/officeDocument/2006/relationships/image" Target="../media/image270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2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3" Type="http://schemas.openxmlformats.org/officeDocument/2006/relationships/image" Target="../media/image291.png"/><Relationship Id="rId7" Type="http://schemas.openxmlformats.org/officeDocument/2006/relationships/image" Target="NULL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4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320.png"/><Relationship Id="rId4" Type="http://schemas.openxmlformats.org/officeDocument/2006/relationships/image" Target="../media/image31.png"/><Relationship Id="rId9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../media/image33.png"/><Relationship Id="rId2" Type="http://schemas.openxmlformats.org/officeDocument/2006/relationships/image" Target="NULL"/><Relationship Id="rId1" Type="http://schemas.openxmlformats.org/officeDocument/2006/relationships/slideLayout" Target="../slideLayouts/slideLayout4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NULL"/><Relationship Id="rId11" Type="http://schemas.openxmlformats.org/officeDocument/2006/relationships/image" Target="NULL"/><Relationship Id="rId15" Type="http://schemas.openxmlformats.org/officeDocument/2006/relationships/image" Target="../media/image35.png"/><Relationship Id="rId10" Type="http://schemas.openxmlformats.org/officeDocument/2006/relationships/image" Target="NULL"/><Relationship Id="rId4" Type="http://schemas.openxmlformats.org/officeDocument/2006/relationships/image" Target="../media/image34.png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2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andom Order Set Cover is as Easy as Offline"/>
          <p:cNvSpPr txBox="1">
            <a:spLocks noGrp="1"/>
          </p:cNvSpPr>
          <p:nvPr>
            <p:ph type="ctrTitle"/>
          </p:nvPr>
        </p:nvSpPr>
        <p:spPr>
          <a:xfrm>
            <a:off x="1206498" y="5173712"/>
            <a:ext cx="21971004" cy="418364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10700" b="1" dirty="0">
                <a:solidFill>
                  <a:srgbClr val="FFFF00"/>
                </a:solidFill>
              </a:rPr>
              <a:t>Online Algos: Old and New</a:t>
            </a:r>
            <a:br>
              <a:rPr lang="en-US" sz="10700" b="1" dirty="0">
                <a:solidFill>
                  <a:srgbClr val="FFFF00"/>
                </a:solidFill>
              </a:rPr>
            </a:br>
            <a:r>
              <a:rPr lang="en-US" sz="6700" b="1" dirty="0"/>
              <a:t>Set Cover: Beyond the Worst case</a:t>
            </a:r>
            <a:br>
              <a:rPr lang="en-US" sz="6700" b="1" dirty="0"/>
            </a:b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63362D-659E-4932-A959-F82092A8E333}"/>
              </a:ext>
            </a:extLst>
          </p:cNvPr>
          <p:cNvSpPr/>
          <p:nvPr/>
        </p:nvSpPr>
        <p:spPr>
          <a:xfrm>
            <a:off x="0" y="11257280"/>
            <a:ext cx="24384000" cy="2458720"/>
          </a:xfrm>
          <a:prstGeom prst="rect">
            <a:avLst/>
          </a:prstGeom>
          <a:solidFill>
            <a:schemeClr val="tx1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6" name="Anupam Gupta (CMU), Greg Kehne (Harvard), and Roie Levin (CMU)">
            <a:extLst>
              <a:ext uri="{FF2B5EF4-FFF2-40B4-BE49-F238E27FC236}">
                <a16:creationId xmlns:a16="http://schemas.microsoft.com/office/drawing/2014/main" id="{F50557E9-27BA-41EB-820D-59864386B31E}"/>
              </a:ext>
            </a:extLst>
          </p:cNvPr>
          <p:cNvSpPr txBox="1"/>
          <p:nvPr/>
        </p:nvSpPr>
        <p:spPr>
          <a:xfrm>
            <a:off x="1206498" y="10620478"/>
            <a:ext cx="21971003" cy="2390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45719" rIns="45719" anchor="b">
            <a:normAutofit/>
          </a:bodyPr>
          <a:lstStyle/>
          <a:p>
            <a:pPr algn="l" defTabSz="536575">
              <a:defRPr sz="3575"/>
            </a:pPr>
            <a:r>
              <a:rPr lang="en-US" sz="4400" b="1" dirty="0">
                <a:solidFill>
                  <a:srgbClr val="7030A0"/>
                </a:solidFill>
              </a:rPr>
              <a:t>Anupam Gupta (NYU)</a:t>
            </a:r>
            <a:endParaRPr sz="4400" b="1" dirty="0">
              <a:solidFill>
                <a:srgbClr val="7030A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5E9642-D7CA-4CE7-9F50-79A413D1D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1259" y="12055200"/>
            <a:ext cx="7273621" cy="96636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Relaxation 1: Random Order (RO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Universal Solutions</a:t>
            </a:r>
            <a:endParaRPr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5AC2B2A-B8D3-461A-A8E0-C367F3D25EDA}"/>
              </a:ext>
            </a:extLst>
          </p:cNvPr>
          <p:cNvSpPr txBox="1"/>
          <p:nvPr/>
        </p:nvSpPr>
        <p:spPr>
          <a:xfrm>
            <a:off x="2141164" y="3738880"/>
            <a:ext cx="18494238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buNone/>
            </a:pPr>
            <a:r>
              <a:rPr lang="en-US" sz="4000" b="1" dirty="0">
                <a:latin typeface="Gotham Bold" pitchFamily="50" charset="0"/>
              </a:rPr>
              <a:t>Theorem: </a:t>
            </a:r>
            <a:r>
              <a:rPr lang="en-US" sz="4000" dirty="0"/>
              <a:t>Map given by greedy algorithm is </a:t>
            </a:r>
            <a:r>
              <a:rPr lang="en-US" sz="4000" dirty="0">
                <a:solidFill>
                  <a:srgbClr val="FFFF00"/>
                </a:solidFill>
              </a:rPr>
              <a:t>O(log m + log n)</a:t>
            </a:r>
            <a:r>
              <a:rPr lang="en-US" sz="4000" dirty="0"/>
              <a:t> competitive.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91E612-747E-47EE-8319-FC768E97F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27344" t="36458" r="2734" b="36459"/>
          <a:stretch>
            <a:fillRect/>
          </a:stretch>
        </p:blipFill>
        <p:spPr bwMode="auto">
          <a:xfrm>
            <a:off x="3984671" y="5651500"/>
            <a:ext cx="14785194" cy="429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9558B2-62AA-43A6-9EBE-723B7A88EE73}"/>
              </a:ext>
            </a:extLst>
          </p:cNvPr>
          <p:cNvSpPr txBox="1"/>
          <p:nvPr/>
        </p:nvSpPr>
        <p:spPr>
          <a:xfrm>
            <a:off x="2357120" y="11270288"/>
            <a:ext cx="15138400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>
              <a:buNone/>
            </a:pPr>
            <a:r>
              <a:rPr lang="en-US" sz="3600" dirty="0">
                <a:solidFill>
                  <a:srgbClr val="FFFF00"/>
                </a:solidFill>
              </a:rPr>
              <a:t>Each element is mapped to first set in greedy that covers it.</a:t>
            </a:r>
          </a:p>
        </p:txBody>
      </p:sp>
    </p:spTree>
    <p:extLst>
      <p:ext uri="{BB962C8B-B14F-4D97-AF65-F5344CB8AC3E}">
        <p14:creationId xmlns:p14="http://schemas.microsoft.com/office/powerpoint/2010/main" val="23346118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Relaxation 1: Random Order (RO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Exists Good Universal Map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A40D12-0387-4C20-9492-F7CD4490C1A9}"/>
                  </a:ext>
                </a:extLst>
              </p:cNvPr>
              <p:cNvSpPr txBox="1"/>
              <p:nvPr/>
            </p:nvSpPr>
            <p:spPr>
              <a:xfrm>
                <a:off x="1717040" y="3408908"/>
                <a:ext cx="21325840" cy="56323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l">
                  <a:buNone/>
                </a:pPr>
                <a:r>
                  <a:rPr lang="en-US" sz="4000" dirty="0"/>
                  <a:t>Fix some sequence length </a:t>
                </a:r>
                <a:r>
                  <a:rPr lang="en-US" sz="4000" dirty="0">
                    <a:solidFill>
                      <a:srgbClr val="FFFF00"/>
                    </a:solidFill>
                  </a:rPr>
                  <a:t>k</a:t>
                </a:r>
                <a:r>
                  <a:rPr lang="en-US" sz="4000" dirty="0"/>
                  <a:t>.      Let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4000" dirty="0"/>
                  <a:t> = </a:t>
                </a:r>
                <a:r>
                  <a:rPr lang="en-US" sz="4000" b="1" dirty="0"/>
                  <a:t>E</a:t>
                </a:r>
                <a:r>
                  <a:rPr lang="en-US" sz="4000" dirty="0"/>
                  <a:t>[ </a:t>
                </a:r>
                <a:r>
                  <a:rPr lang="en-US" sz="4000" dirty="0">
                    <a:solidFill>
                      <a:srgbClr val="FFFF00"/>
                    </a:solidFill>
                  </a:rPr>
                  <a:t>OPT cost on length k sequence </a:t>
                </a:r>
                <a:r>
                  <a:rPr lang="en-US" sz="4000" dirty="0"/>
                  <a:t>]</a:t>
                </a:r>
              </a:p>
              <a:p>
                <a:pPr algn="l">
                  <a:buNone/>
                </a:pPr>
                <a:endParaRPr lang="en-US" sz="4000" dirty="0"/>
              </a:p>
              <a:p>
                <a:pPr algn="l"/>
                <a:r>
                  <a:rPr lang="en-US" sz="4000" b="1" dirty="0">
                    <a:solidFill>
                      <a:srgbClr val="FFFF00"/>
                    </a:solidFill>
                  </a:rPr>
                  <a:t>Lemma: </a:t>
                </a:r>
                <a:r>
                  <a:rPr lang="en-US" sz="4000" dirty="0"/>
                  <a:t>Exist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4000" dirty="0"/>
                  <a:t> sets in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4000" dirty="0"/>
                  <a:t> that cover 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4000" dirty="0">
                    <a:solidFill>
                      <a:srgbClr val="FFFF00"/>
                    </a:solidFill>
                  </a:rPr>
                  <a:t> elements </a:t>
                </a:r>
                <a:r>
                  <a:rPr lang="en-US" sz="4000" dirty="0"/>
                  <a:t>of </a:t>
                </a:r>
                <a:r>
                  <a:rPr lang="en-US" sz="4000" dirty="0">
                    <a:solidFill>
                      <a:srgbClr val="FFFF00"/>
                    </a:solidFill>
                  </a:rPr>
                  <a:t>U</a:t>
                </a:r>
                <a:r>
                  <a:rPr lang="en-US" sz="4000" dirty="0"/>
                  <a:t>, where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40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(3</m:t>
                    </m:r>
                    <m:r>
                      <a:rPr lang="en-US" sz="40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40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40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40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0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40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4000" dirty="0"/>
                  <a:t>.</a:t>
                </a:r>
              </a:p>
              <a:p>
                <a:pPr algn="l">
                  <a:buNone/>
                </a:pPr>
                <a:endParaRPr lang="en-US" sz="4000" dirty="0"/>
              </a:p>
              <a:p>
                <a:pPr algn="l">
                  <a:buNone/>
                </a:pPr>
                <a:endParaRPr lang="en-US" sz="4000" dirty="0"/>
              </a:p>
              <a:p>
                <a:pPr algn="l">
                  <a:buNone/>
                </a:pPr>
                <a:endParaRPr lang="en-US" sz="4000" dirty="0"/>
              </a:p>
              <a:p>
                <a:pPr algn="l">
                  <a:buNone/>
                </a:pPr>
                <a:endParaRPr lang="en-US" sz="4000" b="1" dirty="0">
                  <a:solidFill>
                    <a:srgbClr val="0070C0"/>
                  </a:solidFill>
                </a:endParaRPr>
              </a:p>
              <a:p>
                <a:pPr algn="l">
                  <a:buNone/>
                </a:pPr>
                <a:endParaRPr lang="en-US" sz="4000" b="1" dirty="0">
                  <a:solidFill>
                    <a:srgbClr val="FFFF00"/>
                  </a:solidFill>
                </a:endParaRPr>
              </a:p>
              <a:p>
                <a:pPr algn="l">
                  <a:buNone/>
                </a:pPr>
                <a:r>
                  <a:rPr lang="en-US" sz="4000" b="1" dirty="0">
                    <a:solidFill>
                      <a:srgbClr val="FFFF00"/>
                    </a:solidFill>
                  </a:rPr>
                  <a:t>Note:  </a:t>
                </a:r>
                <a:r>
                  <a:rPr lang="en-US" sz="4000" dirty="0"/>
                  <a:t>Lemma is existential. But greedy covers as many elements using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func>
                      <m:funcPr>
                        <m:ctrlP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4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4000" dirty="0">
                    <a:solidFill>
                      <a:srgbClr val="FFFF00"/>
                    </a:solidFill>
                  </a:rPr>
                  <a:t> </a:t>
                </a:r>
                <a:r>
                  <a:rPr lang="en-US" sz="4000" dirty="0"/>
                  <a:t>sets.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A40D12-0387-4C20-9492-F7CD4490C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040" y="3408908"/>
                <a:ext cx="21325840" cy="5632311"/>
              </a:xfrm>
              <a:prstGeom prst="rect">
                <a:avLst/>
              </a:prstGeom>
              <a:blipFill>
                <a:blip r:embed="rId2"/>
                <a:stretch>
                  <a:fillRect l="-1029" t="-1948" b="-368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9F59BAD1-E3CA-45B1-AC6F-EB6C2C25FEAC}"/>
              </a:ext>
            </a:extLst>
          </p:cNvPr>
          <p:cNvSpPr txBox="1"/>
          <p:nvPr/>
        </p:nvSpPr>
        <p:spPr>
          <a:xfrm>
            <a:off x="2932585" y="5845189"/>
            <a:ext cx="230191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Proof: next slide</a:t>
            </a:r>
          </a:p>
        </p:txBody>
      </p:sp>
    </p:spTree>
    <p:extLst>
      <p:ext uri="{BB962C8B-B14F-4D97-AF65-F5344CB8AC3E}">
        <p14:creationId xmlns:p14="http://schemas.microsoft.com/office/powerpoint/2010/main" val="27351991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Relaxation 1: Random Order (RO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Exists Good Universal Map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A40D12-0387-4C20-9492-F7CD4490C1A9}"/>
                  </a:ext>
                </a:extLst>
              </p:cNvPr>
              <p:cNvSpPr txBox="1"/>
              <p:nvPr/>
            </p:nvSpPr>
            <p:spPr>
              <a:xfrm>
                <a:off x="1717040" y="3408908"/>
                <a:ext cx="21325840" cy="25545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l">
                  <a:buNone/>
                </a:pPr>
                <a:r>
                  <a:rPr lang="en-US" sz="4000" dirty="0"/>
                  <a:t>Fix some sequence length </a:t>
                </a:r>
                <a:r>
                  <a:rPr lang="en-US" sz="4000" dirty="0">
                    <a:solidFill>
                      <a:srgbClr val="FFFF00"/>
                    </a:solidFill>
                  </a:rPr>
                  <a:t>k</a:t>
                </a:r>
                <a:r>
                  <a:rPr lang="en-US" sz="4000" dirty="0"/>
                  <a:t>.      Let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4000" dirty="0"/>
                  <a:t> = </a:t>
                </a:r>
                <a:r>
                  <a:rPr lang="en-US" sz="4000" b="1" dirty="0"/>
                  <a:t>E</a:t>
                </a:r>
                <a:r>
                  <a:rPr lang="en-US" sz="4000" dirty="0"/>
                  <a:t>[ </a:t>
                </a:r>
                <a:r>
                  <a:rPr lang="en-US" sz="4000" dirty="0">
                    <a:solidFill>
                      <a:srgbClr val="FFFF00"/>
                    </a:solidFill>
                  </a:rPr>
                  <a:t>OPT cost on length k sequence </a:t>
                </a:r>
                <a:r>
                  <a:rPr lang="en-US" sz="4000" dirty="0"/>
                  <a:t>]</a:t>
                </a:r>
              </a:p>
              <a:p>
                <a:pPr algn="l">
                  <a:buNone/>
                </a:pPr>
                <a:endParaRPr lang="en-US" sz="4000" b="1" dirty="0">
                  <a:solidFill>
                    <a:srgbClr val="FFFF00"/>
                  </a:solidFill>
                </a:endParaRPr>
              </a:p>
              <a:p>
                <a:pPr algn="l"/>
                <a:r>
                  <a:rPr lang="en-US" sz="4000" b="1" dirty="0">
                    <a:solidFill>
                      <a:srgbClr val="FFFF00"/>
                    </a:solidFill>
                  </a:rPr>
                  <a:t>Lemma: </a:t>
                </a:r>
                <a:r>
                  <a:rPr lang="en-US" sz="4000" dirty="0"/>
                  <a:t>Exist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4000" dirty="0"/>
                  <a:t> sets in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4000" dirty="0"/>
                  <a:t> that cover 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4000" dirty="0">
                    <a:solidFill>
                      <a:srgbClr val="FFFF00"/>
                    </a:solidFill>
                  </a:rPr>
                  <a:t> elements </a:t>
                </a:r>
                <a:r>
                  <a:rPr lang="en-US" sz="4000" dirty="0"/>
                  <a:t>of </a:t>
                </a:r>
                <a:r>
                  <a:rPr lang="en-US" sz="4000" dirty="0">
                    <a:solidFill>
                      <a:srgbClr val="FFFF00"/>
                    </a:solidFill>
                  </a:rPr>
                  <a:t>U</a:t>
                </a:r>
                <a:r>
                  <a:rPr lang="en-US" sz="4000" dirty="0"/>
                  <a:t>, where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40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0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40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40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40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0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40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4000" dirty="0"/>
                  <a:t>.</a:t>
                </a:r>
              </a:p>
              <a:p>
                <a:pPr algn="l">
                  <a:buNone/>
                </a:pPr>
                <a:endParaRPr lang="en-US" sz="4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A40D12-0387-4C20-9492-F7CD4490C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040" y="3408908"/>
                <a:ext cx="21325840" cy="2554545"/>
              </a:xfrm>
              <a:prstGeom prst="rect">
                <a:avLst/>
              </a:prstGeom>
              <a:blipFill>
                <a:blip r:embed="rId2"/>
                <a:stretch>
                  <a:fillRect l="-1029" t="-429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E3B5F6-3F48-408F-A4FA-D87654B61DE8}"/>
              </a:ext>
            </a:extLst>
          </p:cNvPr>
          <p:cNvCxnSpPr/>
          <p:nvPr/>
        </p:nvCxnSpPr>
        <p:spPr>
          <a:xfrm>
            <a:off x="1081182" y="5962348"/>
            <a:ext cx="21657365" cy="0"/>
          </a:xfrm>
          <a:prstGeom prst="line">
            <a:avLst/>
          </a:prstGeom>
          <a:noFill/>
          <a:ln w="762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AB0B48-C7D4-44DC-AA67-10C2F493AC05}"/>
                  </a:ext>
                </a:extLst>
              </p:cNvPr>
              <p:cNvSpPr txBox="1"/>
              <p:nvPr/>
            </p:nvSpPr>
            <p:spPr>
              <a:xfrm>
                <a:off x="1717040" y="6464670"/>
                <a:ext cx="21325840" cy="503868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l"/>
                <a:r>
                  <a:rPr lang="en-US" sz="4000" dirty="0">
                    <a:solidFill>
                      <a:srgbClr val="FFFF00"/>
                    </a:solidFill>
                    <a:latin typeface="Gotham Bold" pitchFamily="50" charset="0"/>
                  </a:rPr>
                  <a:t>Proof:</a:t>
                </a:r>
                <a:r>
                  <a:rPr lang="en-US" sz="4000" dirty="0">
                    <a:latin typeface="Gotham Bold" pitchFamily="50" charset="0"/>
                  </a:rPr>
                  <a:t> </a:t>
                </a:r>
                <a:r>
                  <a:rPr lang="en-US" sz="4000" dirty="0"/>
                  <a:t>Consider all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4000" dirty="0"/>
                  <a:t> sequences</a:t>
                </a:r>
              </a:p>
              <a:p>
                <a:pPr algn="l">
                  <a:buNone/>
                </a:pPr>
                <a:endParaRPr lang="en-US" sz="4000" b="1" dirty="0">
                  <a:solidFill>
                    <a:srgbClr val="FFFF00"/>
                  </a:solidFill>
                </a:endParaRPr>
              </a:p>
              <a:p>
                <a:pPr algn="l"/>
                <a:r>
                  <a:rPr lang="en-US" sz="4000" dirty="0"/>
                  <a:t>Expected number of sets in OPT is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sz="4000" dirty="0"/>
              </a:p>
              <a:p>
                <a:pPr algn="l"/>
                <a:r>
                  <a:rPr lang="en-US" sz="4000" dirty="0"/>
                  <a:t>   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000" dirty="0"/>
                  <a:t> at least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½</m:t>
                    </m:r>
                    <m:sSup>
                      <m:sSupPr>
                        <m:ctrlPr>
                          <a:rPr lang="en-US" sz="4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4000" dirty="0"/>
                  <a:t> “good” sequences can be covered by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4000" dirty="0"/>
                  <a:t> sets</a:t>
                </a:r>
              </a:p>
              <a:p>
                <a:pPr algn="l"/>
                <a:endParaRPr lang="en-US" sz="4000" dirty="0"/>
              </a:p>
              <a:p>
                <a:pPr algn="l"/>
                <a:r>
                  <a:rPr lang="en-US" sz="4000" dirty="0"/>
                  <a:t>Consider “bags” of 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4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4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4000" dirty="0"/>
                  <a:t> got by taking unions of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4000" dirty="0"/>
                  <a:t> sets. </a:t>
                </a:r>
              </a:p>
              <a:p>
                <a:pPr algn="l"/>
                <a:endParaRPr lang="en-US" sz="4000" dirty="0"/>
              </a:p>
              <a:p>
                <a:pPr algn="l"/>
                <a:r>
                  <a:rPr lang="en-US" sz="4000" dirty="0"/>
                  <a:t>For contradiction, suppose each bag has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4000" dirty="0"/>
                  <a:t> elements.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1AB0B48-C7D4-44DC-AA67-10C2F493A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040" y="6464670"/>
                <a:ext cx="21325840" cy="5038687"/>
              </a:xfrm>
              <a:prstGeom prst="rect">
                <a:avLst/>
              </a:prstGeom>
              <a:blipFill>
                <a:blip r:embed="rId3"/>
                <a:stretch>
                  <a:fillRect l="-1029" t="-2177" b="-411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6AE3560-0D74-4058-A3D7-B5A3DDB5E4D2}"/>
                  </a:ext>
                </a:extLst>
              </p:cNvPr>
              <p:cNvSpPr txBox="1"/>
              <p:nvPr/>
            </p:nvSpPr>
            <p:spPr>
              <a:xfrm>
                <a:off x="18168175" y="8180553"/>
                <a:ext cx="2515497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𝐿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Lato Regular"/>
                          <a:cs typeface="Lato Regular"/>
                          <a:sym typeface="Lato Regular"/>
                        </a:rPr>
                        <m:t>=</m:t>
                      </m:r>
                      <m:sSup>
                        <m:sSup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</m:ctrlPr>
                        </m:sSup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𝑚</m:t>
                          </m:r>
                        </m:e>
                        <m:sup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2</m:t>
                          </m:r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Lato Regular"/>
                              <a:cs typeface="Lato Regular"/>
                              <a:sym typeface="Lato Regular"/>
                            </a:rPr>
                            <m:t>𝜇</m:t>
                          </m:r>
                        </m:sup>
                      </m:sSup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6AE3560-0D74-4058-A3D7-B5A3DDB5E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8175" y="8180553"/>
                <a:ext cx="2515497" cy="8412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03D952E-DD34-4E14-85A3-39A514E0EFF1}"/>
              </a:ext>
            </a:extLst>
          </p:cNvPr>
          <p:cNvCxnSpPr>
            <a:cxnSpLocks/>
          </p:cNvCxnSpPr>
          <p:nvPr/>
        </p:nvCxnSpPr>
        <p:spPr>
          <a:xfrm flipH="1">
            <a:off x="10759441" y="8768862"/>
            <a:ext cx="7408734" cy="887839"/>
          </a:xfrm>
          <a:prstGeom prst="straightConnector1">
            <a:avLst/>
          </a:prstGeom>
          <a:noFill/>
          <a:ln w="76200" cap="flat">
            <a:solidFill>
              <a:srgbClr val="FFFFFF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671CBA-4D95-40F3-9FFF-D12C13FD52B6}"/>
                  </a:ext>
                </a:extLst>
              </p:cNvPr>
              <p:cNvSpPr txBox="1"/>
              <p:nvPr/>
            </p:nvSpPr>
            <p:spPr>
              <a:xfrm>
                <a:off x="1694632" y="11554275"/>
                <a:ext cx="16473543" cy="7078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l"/>
                <a:r>
                  <a:rPr lang="en-US" sz="4000" dirty="0"/>
                  <a:t>Another way to generate good sequences: pick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4000" dirty="0"/>
                  <a:t> and pick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4000" dirty="0"/>
                  <a:t> elements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671CBA-4D95-40F3-9FFF-D12C13FD5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632" y="11554275"/>
                <a:ext cx="16473543" cy="707886"/>
              </a:xfrm>
              <a:prstGeom prst="rect">
                <a:avLst/>
              </a:prstGeom>
              <a:blipFill>
                <a:blip r:embed="rId5"/>
                <a:stretch>
                  <a:fillRect l="-1332" t="-15385" b="-3504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B747C78-27AC-4EAD-8015-95C09450B4D0}"/>
                  </a:ext>
                </a:extLst>
              </p:cNvPr>
              <p:cNvSpPr txBox="1"/>
              <p:nvPr/>
            </p:nvSpPr>
            <p:spPr>
              <a:xfrm>
                <a:off x="2799862" y="12551143"/>
                <a:ext cx="13577276" cy="7309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l"/>
                <a:r>
                  <a:rPr lang="en-US" sz="4000" dirty="0"/>
                  <a:t>So: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</m:d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 panose="02040503050406030204" pitchFamily="18" charset="0"/>
                      </a:rPr>
                      <m:t>½</m:t>
                    </m:r>
                    <m:sSup>
                      <m:sSup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4000" dirty="0"/>
                  <a:t>              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4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B747C78-27AC-4EAD-8015-95C09450B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862" y="12551143"/>
                <a:ext cx="13577276" cy="730969"/>
              </a:xfrm>
              <a:prstGeom prst="rect">
                <a:avLst/>
              </a:prstGeom>
              <a:blipFill>
                <a:blip r:embed="rId6"/>
                <a:stretch>
                  <a:fillRect l="-1571" t="-11667" b="-3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5FC3A5E0-467A-4B26-96F5-BEF1ABD8837B}"/>
              </a:ext>
            </a:extLst>
          </p:cNvPr>
          <p:cNvSpPr/>
          <p:nvPr/>
        </p:nvSpPr>
        <p:spPr>
          <a:xfrm>
            <a:off x="23020472" y="12678564"/>
            <a:ext cx="508000" cy="476129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</p:spTree>
    <p:extLst>
      <p:ext uri="{BB962C8B-B14F-4D97-AF65-F5344CB8AC3E}">
        <p14:creationId xmlns:p14="http://schemas.microsoft.com/office/powerpoint/2010/main" val="14342526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Relaxation 1: Random Order (RO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Wrap-up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A40D12-0387-4C20-9492-F7CD4490C1A9}"/>
                  </a:ext>
                </a:extLst>
              </p:cNvPr>
              <p:cNvSpPr txBox="1"/>
              <p:nvPr/>
            </p:nvSpPr>
            <p:spPr>
              <a:xfrm>
                <a:off x="1717040" y="3408908"/>
                <a:ext cx="21325840" cy="25545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l">
                  <a:buNone/>
                </a:pPr>
                <a:r>
                  <a:rPr lang="en-US" sz="4000" dirty="0"/>
                  <a:t>Fix some sequence length </a:t>
                </a:r>
                <a:r>
                  <a:rPr lang="en-US" sz="4000" dirty="0">
                    <a:solidFill>
                      <a:srgbClr val="FFFF00"/>
                    </a:solidFill>
                  </a:rPr>
                  <a:t>k</a:t>
                </a:r>
                <a:r>
                  <a:rPr lang="en-US" sz="4000" dirty="0"/>
                  <a:t>.      Let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4000" dirty="0"/>
                  <a:t> = </a:t>
                </a:r>
                <a:r>
                  <a:rPr lang="en-US" sz="4000" b="1" dirty="0"/>
                  <a:t>E</a:t>
                </a:r>
                <a:r>
                  <a:rPr lang="en-US" sz="4000" dirty="0"/>
                  <a:t>[ </a:t>
                </a:r>
                <a:r>
                  <a:rPr lang="en-US" sz="4000" dirty="0">
                    <a:solidFill>
                      <a:srgbClr val="FFFF00"/>
                    </a:solidFill>
                  </a:rPr>
                  <a:t>OPT cost on length k sequence </a:t>
                </a:r>
                <a:r>
                  <a:rPr lang="en-US" sz="4000" dirty="0"/>
                  <a:t>]</a:t>
                </a:r>
              </a:p>
              <a:p>
                <a:pPr algn="l">
                  <a:buNone/>
                </a:pPr>
                <a:endParaRPr lang="en-US" sz="4000" b="1" dirty="0">
                  <a:solidFill>
                    <a:srgbClr val="FFFF00"/>
                  </a:solidFill>
                </a:endParaRPr>
              </a:p>
              <a:p>
                <a:pPr algn="l"/>
                <a:r>
                  <a:rPr lang="en-US" sz="4000" b="1" dirty="0">
                    <a:solidFill>
                      <a:srgbClr val="FFFF00"/>
                    </a:solidFill>
                  </a:rPr>
                  <a:t>Lemma: </a:t>
                </a:r>
                <a:r>
                  <a:rPr lang="en-US" sz="4000" dirty="0"/>
                  <a:t>Exist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4000" dirty="0"/>
                  <a:t> sets in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4000" dirty="0"/>
                  <a:t> that cover 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4000" dirty="0">
                    <a:solidFill>
                      <a:srgbClr val="FFFF00"/>
                    </a:solidFill>
                  </a:rPr>
                  <a:t> elements </a:t>
                </a:r>
                <a:r>
                  <a:rPr lang="en-US" sz="4000" dirty="0"/>
                  <a:t>of </a:t>
                </a:r>
                <a:r>
                  <a:rPr lang="en-US" sz="4000" dirty="0">
                    <a:solidFill>
                      <a:srgbClr val="FFFF00"/>
                    </a:solidFill>
                  </a:rPr>
                  <a:t>U</a:t>
                </a:r>
                <a:r>
                  <a:rPr lang="en-US" sz="4000" dirty="0"/>
                  <a:t>, where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40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(3</m:t>
                    </m:r>
                    <m:r>
                      <a:rPr lang="en-US" sz="40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40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40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sz="40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0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4000" i="1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4000" dirty="0"/>
                  <a:t>.</a:t>
                </a:r>
              </a:p>
              <a:p>
                <a:pPr algn="l">
                  <a:buNone/>
                </a:pPr>
                <a:endParaRPr lang="en-US" sz="4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A40D12-0387-4C20-9492-F7CD4490C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040" y="3408908"/>
                <a:ext cx="21325840" cy="2554545"/>
              </a:xfrm>
              <a:prstGeom prst="rect">
                <a:avLst/>
              </a:prstGeom>
              <a:blipFill>
                <a:blip r:embed="rId2"/>
                <a:stretch>
                  <a:fillRect l="-1029" t="-429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E3B5F6-3F48-408F-A4FA-D87654B61DE8}"/>
              </a:ext>
            </a:extLst>
          </p:cNvPr>
          <p:cNvCxnSpPr/>
          <p:nvPr/>
        </p:nvCxnSpPr>
        <p:spPr>
          <a:xfrm>
            <a:off x="1081182" y="5962348"/>
            <a:ext cx="21657365" cy="0"/>
          </a:xfrm>
          <a:prstGeom prst="line">
            <a:avLst/>
          </a:prstGeom>
          <a:noFill/>
          <a:ln w="762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671CBA-4D95-40F3-9FFF-D12C13FD52B6}"/>
                  </a:ext>
                </a:extLst>
              </p:cNvPr>
              <p:cNvSpPr txBox="1"/>
              <p:nvPr/>
            </p:nvSpPr>
            <p:spPr>
              <a:xfrm>
                <a:off x="1717040" y="7240183"/>
                <a:ext cx="16473543" cy="7078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l"/>
                <a:r>
                  <a:rPr lang="en-US" sz="4000" dirty="0"/>
                  <a:t>Recap: greedy covers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4000" dirty="0"/>
                  <a:t> “happy” elements using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𝜇</m:t>
                    </m:r>
                    <m:func>
                      <m:func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4000" dirty="0"/>
                  <a:t> sets.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671CBA-4D95-40F3-9FFF-D12C13FD52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040" y="7240183"/>
                <a:ext cx="16473543" cy="707886"/>
              </a:xfrm>
              <a:prstGeom prst="rect">
                <a:avLst/>
              </a:prstGeom>
              <a:blipFill>
                <a:blip r:embed="rId3"/>
                <a:stretch>
                  <a:fillRect l="-1332" t="-15517" b="-362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A4649EF2-753A-4155-BC32-1FB9F36446E3}"/>
              </a:ext>
            </a:extLst>
          </p:cNvPr>
          <p:cNvSpPr txBox="1"/>
          <p:nvPr/>
        </p:nvSpPr>
        <p:spPr>
          <a:xfrm>
            <a:off x="2373533" y="8705568"/>
            <a:ext cx="16473543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4000" dirty="0"/>
              <a:t>Happy elements in our sequence covers by these many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DCD40EE-1789-4218-B7FE-6E47E6DECFD2}"/>
                  </a:ext>
                </a:extLst>
              </p:cNvPr>
              <p:cNvSpPr txBox="1"/>
              <p:nvPr/>
            </p:nvSpPr>
            <p:spPr>
              <a:xfrm>
                <a:off x="2373533" y="10278309"/>
                <a:ext cx="16473543" cy="7078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l"/>
                <a:r>
                  <a:rPr lang="en-US" sz="4000" dirty="0"/>
                  <a:t>E[sad elements in our sequence] =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𝜇</m:t>
                    </m:r>
                    <m:func>
                      <m:func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4000" dirty="0"/>
                  <a:t>, one set for each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DCD40EE-1789-4218-B7FE-6E47E6DEC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533" y="10278309"/>
                <a:ext cx="16473543" cy="707886"/>
              </a:xfrm>
              <a:prstGeom prst="rect">
                <a:avLst/>
              </a:prstGeom>
              <a:blipFill>
                <a:blip r:embed="rId4"/>
                <a:stretch>
                  <a:fillRect l="-1295" t="-15517" b="-3620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58822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roadmap for today</a:t>
            </a:r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AB9B0D-9613-4318-97C1-80FDE141B547}"/>
              </a:ext>
            </a:extLst>
          </p:cNvPr>
          <p:cNvSpPr txBox="1"/>
          <p:nvPr/>
        </p:nvSpPr>
        <p:spPr>
          <a:xfrm>
            <a:off x="2253802" y="4819894"/>
            <a:ext cx="201337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/>
              <a:t>Set cover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Lato Regular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011B43-11C8-44C8-9717-3DFCF7BA3476}"/>
              </a:ext>
            </a:extLst>
          </p:cNvPr>
          <p:cNvSpPr txBox="1"/>
          <p:nvPr/>
        </p:nvSpPr>
        <p:spPr>
          <a:xfrm>
            <a:off x="2833584" y="6061263"/>
            <a:ext cx="723274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/>
              <a:t>Online algo (using relax-and-round)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Lato Regular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7B8C11-4B95-4032-BDFE-42645427AB9A}"/>
              </a:ext>
            </a:extLst>
          </p:cNvPr>
          <p:cNvSpPr txBox="1"/>
          <p:nvPr/>
        </p:nvSpPr>
        <p:spPr>
          <a:xfrm>
            <a:off x="2833585" y="7302632"/>
            <a:ext cx="828752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/>
              <a:t>Some (almost) matching hardness results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Lato Regular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11E26E-6E8E-4300-8B3D-95074F65E7DD}"/>
              </a:ext>
            </a:extLst>
          </p:cNvPr>
          <p:cNvSpPr txBox="1"/>
          <p:nvPr/>
        </p:nvSpPr>
        <p:spPr>
          <a:xfrm>
            <a:off x="2253802" y="8544001"/>
            <a:ext cx="661559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solidFill>
                  <a:srgbClr val="FFFF00"/>
                </a:solidFill>
              </a:rPr>
              <a:t>How to go beyond worst-case? 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sym typeface="Lato Regular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5E927B-EC9C-49AC-A35C-2F0F704D02F0}"/>
              </a:ext>
            </a:extLst>
          </p:cNvPr>
          <p:cNvSpPr txBox="1"/>
          <p:nvPr/>
        </p:nvSpPr>
        <p:spPr>
          <a:xfrm>
            <a:off x="2833585" y="9785370"/>
            <a:ext cx="833721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solidFill>
                  <a:srgbClr val="FFFF00"/>
                </a:solidFill>
              </a:rPr>
              <a:t>When requests from known distribution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sym typeface="Lato Regular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37AC23-069B-4C34-AF82-305057B4D87B}"/>
              </a:ext>
            </a:extLst>
          </p:cNvPr>
          <p:cNvSpPr txBox="1"/>
          <p:nvPr/>
        </p:nvSpPr>
        <p:spPr>
          <a:xfrm>
            <a:off x="2833584" y="11026738"/>
            <a:ext cx="885659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/>
              <a:t>When requests from unknown distribution</a:t>
            </a:r>
            <a:endParaRPr kumimoji="0" lang="en-US" sz="3600" i="0" u="none" strike="noStrike" cap="none" spc="0" normalizeH="0" baseline="0" dirty="0">
              <a:ln>
                <a:noFill/>
              </a:ln>
              <a:effectLst/>
              <a:uFillTx/>
              <a:sym typeface="Lato Regular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11F6FB-457D-43BB-A6F5-F23DE7696A87}"/>
              </a:ext>
            </a:extLst>
          </p:cNvPr>
          <p:cNvSpPr txBox="1"/>
          <p:nvPr/>
        </p:nvSpPr>
        <p:spPr>
          <a:xfrm>
            <a:off x="2253802" y="3578525"/>
            <a:ext cx="542135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/>
              <a:t>Intro to Online Algorithms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48F3E4-F841-4BBE-AA6C-E2DAB1177FE1}"/>
                  </a:ext>
                </a:extLst>
              </p:cNvPr>
              <p:cNvSpPr txBox="1"/>
              <p:nvPr/>
            </p:nvSpPr>
            <p:spPr>
              <a:xfrm>
                <a:off x="13642973" y="4956535"/>
                <a:ext cx="6456191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Theorem: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𝑓</m:t>
                    </m:r>
                  </m:oMath>
                </a14:m>
                <a:r>
                  <a:rPr kumimoji="0" lang="en-US" sz="28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-competitive using Pitt’s algo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48F3E4-F841-4BBE-AA6C-E2DAB1177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2973" y="4956535"/>
                <a:ext cx="6456191" cy="533479"/>
              </a:xfrm>
              <a:prstGeom prst="rect">
                <a:avLst/>
              </a:prstGeom>
              <a:blipFill>
                <a:blip r:embed="rId2"/>
                <a:stretch>
                  <a:fillRect l="-2077" t="-11364" r="-2077" b="-2840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3779E2-2848-410E-92CC-C551AA7CE909}"/>
                  </a:ext>
                </a:extLst>
              </p:cNvPr>
              <p:cNvSpPr txBox="1"/>
              <p:nvPr/>
            </p:nvSpPr>
            <p:spPr>
              <a:xfrm>
                <a:off x="13642973" y="6184374"/>
                <a:ext cx="9452909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O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log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m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log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n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)</m:t>
                    </m:r>
                  </m:oMath>
                </a14:m>
                <a:r>
                  <a:rPr kumimoji="0" lang="en-US" sz="28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-competitive using relax-and-round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3779E2-2848-410E-92CC-C551AA7CE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2973" y="6184374"/>
                <a:ext cx="9452909" cy="533479"/>
              </a:xfrm>
              <a:prstGeom prst="rect">
                <a:avLst/>
              </a:prstGeom>
              <a:blipFill>
                <a:blip r:embed="rId3"/>
                <a:stretch>
                  <a:fillRect l="-1225" t="-11364" r="-1161" b="-2954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29F181B-C043-4E77-AD63-743AF27B1962}"/>
                  </a:ext>
                </a:extLst>
              </p:cNvPr>
              <p:cNvSpPr txBox="1"/>
              <p:nvPr/>
            </p:nvSpPr>
            <p:spPr>
              <a:xfrm>
                <a:off x="13537949" y="9908481"/>
                <a:ext cx="9593204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spc="0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O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log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m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+</m:t>
                    </m:r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log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n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)</m:t>
                    </m:r>
                  </m:oMath>
                </a14:m>
                <a:r>
                  <a:rPr kumimoji="0" lang="en-US" sz="2800" b="0" i="0" u="none" strike="noStrike" cap="none" spc="0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-competitive using universal maps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29F181B-C043-4E77-AD63-743AF27B1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7949" y="9908481"/>
                <a:ext cx="9593204" cy="533479"/>
              </a:xfrm>
              <a:prstGeom prst="rect">
                <a:avLst/>
              </a:prstGeom>
              <a:blipFill>
                <a:blip r:embed="rId4"/>
                <a:stretch>
                  <a:fillRect l="-1271" t="-11364" r="-1271" b="-2954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798956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roadmap for today</a:t>
            </a:r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AB9B0D-9613-4318-97C1-80FDE141B547}"/>
              </a:ext>
            </a:extLst>
          </p:cNvPr>
          <p:cNvSpPr txBox="1"/>
          <p:nvPr/>
        </p:nvSpPr>
        <p:spPr>
          <a:xfrm>
            <a:off x="2253802" y="4819894"/>
            <a:ext cx="201337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/>
              <a:t>Set cover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Lato Regular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011B43-11C8-44C8-9717-3DFCF7BA3476}"/>
              </a:ext>
            </a:extLst>
          </p:cNvPr>
          <p:cNvSpPr txBox="1"/>
          <p:nvPr/>
        </p:nvSpPr>
        <p:spPr>
          <a:xfrm>
            <a:off x="2833584" y="6061263"/>
            <a:ext cx="723274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/>
              <a:t>Online algo (using relax-and-round)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Lato Regular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7B8C11-4B95-4032-BDFE-42645427AB9A}"/>
              </a:ext>
            </a:extLst>
          </p:cNvPr>
          <p:cNvSpPr txBox="1"/>
          <p:nvPr/>
        </p:nvSpPr>
        <p:spPr>
          <a:xfrm>
            <a:off x="2833585" y="7302632"/>
            <a:ext cx="828752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/>
              <a:t>Some (almost) matching hardness results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Lato Regular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11E26E-6E8E-4300-8B3D-95074F65E7DD}"/>
              </a:ext>
            </a:extLst>
          </p:cNvPr>
          <p:cNvSpPr txBox="1"/>
          <p:nvPr/>
        </p:nvSpPr>
        <p:spPr>
          <a:xfrm>
            <a:off x="2253802" y="8544001"/>
            <a:ext cx="661559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solidFill>
                  <a:srgbClr val="FFFF00"/>
                </a:solidFill>
              </a:rPr>
              <a:t>How to go beyond worst-case? 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sym typeface="Lato Regular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5E927B-EC9C-49AC-A35C-2F0F704D02F0}"/>
              </a:ext>
            </a:extLst>
          </p:cNvPr>
          <p:cNvSpPr txBox="1"/>
          <p:nvPr/>
        </p:nvSpPr>
        <p:spPr>
          <a:xfrm>
            <a:off x="2833585" y="9785370"/>
            <a:ext cx="822180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/>
              <a:t>When requests from known distribution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Lato Regular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37AC23-069B-4C34-AF82-305057B4D87B}"/>
              </a:ext>
            </a:extLst>
          </p:cNvPr>
          <p:cNvSpPr txBox="1"/>
          <p:nvPr/>
        </p:nvSpPr>
        <p:spPr>
          <a:xfrm>
            <a:off x="2833584" y="11026738"/>
            <a:ext cx="876361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FFFF00"/>
                </a:solidFill>
              </a:rPr>
              <a:t>When requests from </a:t>
            </a:r>
            <a:r>
              <a:rPr lang="en-US" sz="3600" b="1" dirty="0">
                <a:solidFill>
                  <a:srgbClr val="FFFF00"/>
                </a:solidFill>
              </a:rPr>
              <a:t>unknown </a:t>
            </a:r>
            <a:r>
              <a:rPr lang="en-US" sz="3600" dirty="0">
                <a:solidFill>
                  <a:srgbClr val="FFFF00"/>
                </a:solidFill>
              </a:rPr>
              <a:t>distribution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sym typeface="Lato Regular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11F6FB-457D-43BB-A6F5-F23DE7696A87}"/>
              </a:ext>
            </a:extLst>
          </p:cNvPr>
          <p:cNvSpPr txBox="1"/>
          <p:nvPr/>
        </p:nvSpPr>
        <p:spPr>
          <a:xfrm>
            <a:off x="2253802" y="3578525"/>
            <a:ext cx="542135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/>
              <a:t>Intro to Online Algorithms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48F3E4-F841-4BBE-AA6C-E2DAB1177FE1}"/>
                  </a:ext>
                </a:extLst>
              </p:cNvPr>
              <p:cNvSpPr txBox="1"/>
              <p:nvPr/>
            </p:nvSpPr>
            <p:spPr>
              <a:xfrm>
                <a:off x="13642973" y="4956535"/>
                <a:ext cx="6456191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Theorem: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𝑓</m:t>
                    </m:r>
                  </m:oMath>
                </a14:m>
                <a:r>
                  <a:rPr kumimoji="0" lang="en-US" sz="28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-competitive using Pitt’s algo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48F3E4-F841-4BBE-AA6C-E2DAB1177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2973" y="4956535"/>
                <a:ext cx="6456191" cy="533479"/>
              </a:xfrm>
              <a:prstGeom prst="rect">
                <a:avLst/>
              </a:prstGeom>
              <a:blipFill>
                <a:blip r:embed="rId2"/>
                <a:stretch>
                  <a:fillRect l="-2077" t="-11364" r="-2077" b="-2840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3779E2-2848-410E-92CC-C551AA7CE909}"/>
                  </a:ext>
                </a:extLst>
              </p:cNvPr>
              <p:cNvSpPr txBox="1"/>
              <p:nvPr/>
            </p:nvSpPr>
            <p:spPr>
              <a:xfrm>
                <a:off x="13642973" y="6184374"/>
                <a:ext cx="9452909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O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log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m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log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n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)</m:t>
                    </m:r>
                  </m:oMath>
                </a14:m>
                <a:r>
                  <a:rPr kumimoji="0" lang="en-US" sz="28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-competitive using relax-and-round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3779E2-2848-410E-92CC-C551AA7CE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2973" y="6184374"/>
                <a:ext cx="9452909" cy="533479"/>
              </a:xfrm>
              <a:prstGeom prst="rect">
                <a:avLst/>
              </a:prstGeom>
              <a:blipFill>
                <a:blip r:embed="rId3"/>
                <a:stretch>
                  <a:fillRect l="-1225" t="-11364" r="-1161" b="-2954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7F28466-52CC-492D-8C72-D9C878E20D82}"/>
                  </a:ext>
                </a:extLst>
              </p:cNvPr>
              <p:cNvSpPr txBox="1"/>
              <p:nvPr/>
            </p:nvSpPr>
            <p:spPr>
              <a:xfrm>
                <a:off x="13537949" y="9908481"/>
                <a:ext cx="9593204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O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log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m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+</m:t>
                    </m:r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log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n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)</m:t>
                    </m:r>
                  </m:oMath>
                </a14:m>
                <a:r>
                  <a:rPr kumimoji="0" lang="en-US" sz="28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-competitive using universal maps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7F28466-52CC-492D-8C72-D9C878E20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7949" y="9908481"/>
                <a:ext cx="9593204" cy="533479"/>
              </a:xfrm>
              <a:prstGeom prst="rect">
                <a:avLst/>
              </a:prstGeom>
              <a:blipFill>
                <a:blip r:embed="rId4"/>
                <a:stretch>
                  <a:fillRect l="-1271" t="-11364" r="-1271" b="-2954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959988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52937-34E0-4800-91B7-877BD1F15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6289813"/>
            <a:ext cx="21971000" cy="1434949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latin typeface="Gotham Bold" pitchFamily="50" charset="0"/>
              </a:rPr>
              <a:t>Random Order</a:t>
            </a:r>
          </a:p>
        </p:txBody>
      </p:sp>
    </p:spTree>
    <p:extLst>
      <p:ext uri="{BB962C8B-B14F-4D97-AF65-F5344CB8AC3E}">
        <p14:creationId xmlns:p14="http://schemas.microsoft.com/office/powerpoint/2010/main" val="260811598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9" name="Equation"/>
              <p:cNvSpPr txBox="1"/>
              <p:nvPr/>
            </p:nvSpPr>
            <p:spPr>
              <a:xfrm>
                <a:off x="8564441" y="4023850"/>
                <a:ext cx="360806" cy="40426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99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441" y="4023850"/>
                <a:ext cx="360806" cy="404267"/>
              </a:xfrm>
              <a:prstGeom prst="rect">
                <a:avLst/>
              </a:prstGeom>
              <a:blipFill>
                <a:blip r:embed="rId2"/>
                <a:stretch>
                  <a:fillRect r="-28814" b="-7272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0" name="Relaxation 1: Random Order (RO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Random Order (RO)</a:t>
            </a:r>
            <a:r>
              <a:rPr lang="en-US" dirty="0"/>
              <a:t> model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sets"/>
              <p:cNvSpPr txBox="1"/>
              <p:nvPr/>
            </p:nvSpPr>
            <p:spPr>
              <a:xfrm>
                <a:off x="3597665" y="6369546"/>
                <a:ext cx="2161361" cy="207383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>
                  <a:defRPr sz="4800">
                    <a:solidFill>
                      <a:schemeClr val="accent4">
                        <a:hueOff val="-613784"/>
                        <a:lumOff val="1275"/>
                      </a:schemeClr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850" b="0" i="1" smtClean="0">
                          <a:solidFill>
                            <a:srgbClr val="FE9200"/>
                          </a:solidFill>
                          <a:latin typeface="Cambria Math" panose="02040503050406030204" pitchFamily="18" charset="0"/>
                        </a:rPr>
                        <m:t>ℱ</m:t>
                      </m:r>
                    </m:oMath>
                  </m:oMathPara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sz="6100" i="1">
                        <a:solidFill>
                          <a:srgbClr val="FE92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 sets</a:t>
                </a:r>
                <a:endParaRPr dirty="0">
                  <a:solidFill>
                    <a:srgbClr val="FF9301"/>
                  </a:solidFill>
                </a:endParaRPr>
              </a:p>
            </p:txBody>
          </p:sp>
        </mc:Choice>
        <mc:Fallback xmlns="">
          <p:sp>
            <p:nvSpPr>
              <p:cNvPr id="301" name="sets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665" y="6369546"/>
                <a:ext cx="2161361" cy="2073837"/>
              </a:xfrm>
              <a:prstGeom prst="rect">
                <a:avLst/>
              </a:prstGeom>
              <a:blipFill>
                <a:blip r:embed="rId3"/>
                <a:stretch>
                  <a:fillRect r="-14648" b="-1323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2" name="elements"/>
              <p:cNvSpPr txBox="1"/>
              <p:nvPr/>
            </p:nvSpPr>
            <p:spPr>
              <a:xfrm>
                <a:off x="18165340" y="6587962"/>
                <a:ext cx="3129609" cy="163700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>
                  <a:defRPr sz="4800">
                    <a:solidFill>
                      <a:schemeClr val="accent4">
                        <a:hueOff val="-613784"/>
                        <a:lumOff val="1275"/>
                      </a:schemeClr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sz="6400" i="1">
                          <a:solidFill>
                            <a:srgbClr val="FE9200"/>
                          </a:solidFill>
                          <a:latin typeface="Cambria Math" panose="02040503050406030204" pitchFamily="18" charset="0"/>
                        </a:rPr>
                        <m:t>𝒰</m:t>
                      </m:r>
                    </m:oMath>
                  </m:oMathPara>
                </a14:m>
                <a:endParaRPr/>
              </a:p>
              <a:p>
                <a:pPr>
                  <a:defRPr sz="4800">
                    <a:solidFill>
                      <a:schemeClr val="accent4">
                        <a:hueOff val="-613784"/>
                        <a:lumOff val="1275"/>
                      </a:schemeClr>
                    </a:solidFill>
                  </a:defRPr>
                </a:pPr>
                <a14:m>
                  <m:oMath xmlns:m="http://schemas.openxmlformats.org/officeDocument/2006/math">
                    <m:r>
                      <a:rPr sz="6350" i="1">
                        <a:solidFill>
                          <a:srgbClr val="FE92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t> elements</a:t>
                </a:r>
                <a:endParaRPr>
                  <a:solidFill>
                    <a:srgbClr val="FF9301"/>
                  </a:solidFill>
                </a:endParaRPr>
              </a:p>
            </p:txBody>
          </p:sp>
        </mc:Choice>
        <mc:Fallback xmlns="">
          <p:sp>
            <p:nvSpPr>
              <p:cNvPr id="302" name="elements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5340" y="6587962"/>
                <a:ext cx="3129609" cy="1637004"/>
              </a:xfrm>
              <a:prstGeom prst="rect">
                <a:avLst/>
              </a:prstGeom>
              <a:blipFill>
                <a:blip r:embed="rId4"/>
                <a:stretch>
                  <a:fillRect r="-11111" b="-2910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3" name="Circle"/>
          <p:cNvSpPr/>
          <p:nvPr/>
        </p:nvSpPr>
        <p:spPr>
          <a:xfrm>
            <a:off x="9451347" y="5538119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04" name="Circle"/>
          <p:cNvSpPr/>
          <p:nvPr/>
        </p:nvSpPr>
        <p:spPr>
          <a:xfrm>
            <a:off x="9451347" y="4079849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05" name="Circle"/>
          <p:cNvSpPr/>
          <p:nvPr/>
        </p:nvSpPr>
        <p:spPr>
          <a:xfrm>
            <a:off x="9451347" y="6996390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06" name="Circle"/>
          <p:cNvSpPr/>
          <p:nvPr/>
        </p:nvSpPr>
        <p:spPr>
          <a:xfrm>
            <a:off x="9451347" y="9912932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07" name="Circle"/>
          <p:cNvSpPr/>
          <p:nvPr/>
        </p:nvSpPr>
        <p:spPr>
          <a:xfrm>
            <a:off x="9451347" y="8454661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08" name="Circle"/>
          <p:cNvSpPr/>
          <p:nvPr/>
        </p:nvSpPr>
        <p:spPr>
          <a:xfrm>
            <a:off x="9451347" y="11371202"/>
            <a:ext cx="277712" cy="27771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9" name="Equation"/>
              <p:cNvSpPr txBox="1"/>
              <p:nvPr/>
            </p:nvSpPr>
            <p:spPr>
              <a:xfrm>
                <a:off x="8515497" y="5474842"/>
                <a:ext cx="393988" cy="40426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309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497" y="5474842"/>
                <a:ext cx="393988" cy="404267"/>
              </a:xfrm>
              <a:prstGeom prst="rect">
                <a:avLst/>
              </a:prstGeom>
              <a:blipFill>
                <a:blip r:embed="rId5"/>
                <a:stretch>
                  <a:fillRect r="-18462" b="-72727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0" name="Equation"/>
              <p:cNvSpPr txBox="1"/>
              <p:nvPr/>
            </p:nvSpPr>
            <p:spPr>
              <a:xfrm>
                <a:off x="8500980" y="6996390"/>
                <a:ext cx="376152" cy="41007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310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980" y="6996390"/>
                <a:ext cx="376152" cy="410075"/>
              </a:xfrm>
              <a:prstGeom prst="rect">
                <a:avLst/>
              </a:prstGeom>
              <a:blipFill>
                <a:blip r:embed="rId6"/>
                <a:stretch>
                  <a:fillRect r="-24590" b="-70149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1" name="Equation"/>
              <p:cNvSpPr txBox="1"/>
              <p:nvPr/>
            </p:nvSpPr>
            <p:spPr>
              <a:xfrm>
                <a:off x="8500980" y="8380423"/>
                <a:ext cx="393573" cy="404267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311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0980" y="8380423"/>
                <a:ext cx="393573" cy="404267"/>
              </a:xfrm>
              <a:prstGeom prst="rect">
                <a:avLst/>
              </a:prstGeom>
              <a:blipFill>
                <a:blip r:embed="rId7"/>
                <a:stretch>
                  <a:fillRect r="-20313" b="-71212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2" name="Equation"/>
              <p:cNvSpPr txBox="1"/>
              <p:nvPr/>
            </p:nvSpPr>
            <p:spPr>
              <a:xfrm>
                <a:off x="8515497" y="9839818"/>
                <a:ext cx="379056" cy="41007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312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497" y="9839818"/>
                <a:ext cx="379056" cy="410075"/>
              </a:xfrm>
              <a:prstGeom prst="rect">
                <a:avLst/>
              </a:prstGeom>
              <a:blipFill>
                <a:blip r:embed="rId8"/>
                <a:stretch>
                  <a:fillRect r="-24194" b="-70149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3" name="Equation"/>
              <p:cNvSpPr txBox="1"/>
              <p:nvPr/>
            </p:nvSpPr>
            <p:spPr>
              <a:xfrm>
                <a:off x="8533748" y="11305021"/>
                <a:ext cx="391499" cy="410074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sz="46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sz="46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313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3748" y="11305021"/>
                <a:ext cx="391499" cy="410074"/>
              </a:xfrm>
              <a:prstGeom prst="rect">
                <a:avLst/>
              </a:prstGeom>
              <a:blipFill>
                <a:blip r:embed="rId9"/>
                <a:stretch>
                  <a:fillRect r="-23438" b="-69118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9" name="Group"/>
          <p:cNvGrpSpPr/>
          <p:nvPr/>
        </p:nvGrpSpPr>
        <p:grpSpPr>
          <a:xfrm>
            <a:off x="9574147" y="4079849"/>
            <a:ext cx="6212229" cy="6035336"/>
            <a:chOff x="0" y="0"/>
            <a:chExt cx="6212228" cy="6035335"/>
          </a:xfrm>
        </p:grpSpPr>
        <p:sp>
          <p:nvSpPr>
            <p:cNvPr id="314" name="Circle"/>
            <p:cNvSpPr/>
            <p:nvPr/>
          </p:nvSpPr>
          <p:spPr>
            <a:xfrm>
              <a:off x="4995707" y="0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5" name="Equation"/>
                <p:cNvSpPr txBox="1"/>
                <p:nvPr/>
              </p:nvSpPr>
              <p:spPr>
                <a:xfrm>
                  <a:off x="5821629" y="0"/>
                  <a:ext cx="390600" cy="40368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315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1629" y="0"/>
                  <a:ext cx="390600" cy="403683"/>
                </a:xfrm>
                <a:prstGeom prst="rect">
                  <a:avLst/>
                </a:prstGeom>
                <a:blipFill>
                  <a:blip r:embed="rId10"/>
                  <a:stretch>
                    <a:fillRect r="-31250" b="-7272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6" name="Line"/>
            <p:cNvSpPr/>
            <p:nvPr/>
          </p:nvSpPr>
          <p:spPr>
            <a:xfrm>
              <a:off x="55559" y="102489"/>
              <a:ext cx="5039500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17" name="Line"/>
            <p:cNvSpPr/>
            <p:nvPr/>
          </p:nvSpPr>
          <p:spPr>
            <a:xfrm flipV="1">
              <a:off x="-1" y="104528"/>
              <a:ext cx="5128251" cy="293967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18" name="Line"/>
            <p:cNvSpPr/>
            <p:nvPr/>
          </p:nvSpPr>
          <p:spPr>
            <a:xfrm flipV="1">
              <a:off x="16484" y="147212"/>
              <a:ext cx="5140562" cy="5888125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325" name="Group"/>
          <p:cNvGrpSpPr/>
          <p:nvPr/>
        </p:nvGrpSpPr>
        <p:grpSpPr>
          <a:xfrm>
            <a:off x="9590202" y="5538119"/>
            <a:ext cx="6229357" cy="3044438"/>
            <a:chOff x="0" y="0"/>
            <a:chExt cx="6229355" cy="3044436"/>
          </a:xfrm>
        </p:grpSpPr>
        <p:sp>
          <p:nvSpPr>
            <p:cNvPr id="320" name="Circle"/>
            <p:cNvSpPr/>
            <p:nvPr/>
          </p:nvSpPr>
          <p:spPr>
            <a:xfrm>
              <a:off x="4979651" y="0"/>
              <a:ext cx="277713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1" name="Equation"/>
                <p:cNvSpPr txBox="1"/>
                <p:nvPr/>
              </p:nvSpPr>
              <p:spPr>
                <a:xfrm>
                  <a:off x="5805574" y="0"/>
                  <a:ext cx="423782" cy="40368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321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5574" y="0"/>
                  <a:ext cx="423782" cy="403683"/>
                </a:xfrm>
                <a:prstGeom prst="rect">
                  <a:avLst/>
                </a:prstGeom>
                <a:blipFill>
                  <a:blip r:embed="rId11"/>
                  <a:stretch>
                    <a:fillRect r="-23188" b="-7014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2" name="Line"/>
            <p:cNvSpPr/>
            <p:nvPr/>
          </p:nvSpPr>
          <p:spPr>
            <a:xfrm>
              <a:off x="0" y="103830"/>
              <a:ext cx="5147257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23" name="Line"/>
            <p:cNvSpPr/>
            <p:nvPr/>
          </p:nvSpPr>
          <p:spPr>
            <a:xfrm flipV="1">
              <a:off x="46356" y="115492"/>
              <a:ext cx="5097237" cy="1469443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24" name="Line"/>
            <p:cNvSpPr/>
            <p:nvPr/>
          </p:nvSpPr>
          <p:spPr>
            <a:xfrm flipV="1">
              <a:off x="92427" y="128283"/>
              <a:ext cx="5022515" cy="291615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330" name="Group"/>
          <p:cNvGrpSpPr/>
          <p:nvPr/>
        </p:nvGrpSpPr>
        <p:grpSpPr>
          <a:xfrm>
            <a:off x="9568040" y="6996390"/>
            <a:ext cx="6266866" cy="3089659"/>
            <a:chOff x="0" y="0"/>
            <a:chExt cx="6266864" cy="3089657"/>
          </a:xfrm>
        </p:grpSpPr>
        <p:sp>
          <p:nvSpPr>
            <p:cNvPr id="326" name="Circle"/>
            <p:cNvSpPr/>
            <p:nvPr/>
          </p:nvSpPr>
          <p:spPr>
            <a:xfrm>
              <a:off x="5001814" y="0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7" name="Equation"/>
                <p:cNvSpPr txBox="1"/>
                <p:nvPr/>
              </p:nvSpPr>
              <p:spPr>
                <a:xfrm>
                  <a:off x="5860919" y="0"/>
                  <a:ext cx="405946" cy="40949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327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0919" y="0"/>
                  <a:ext cx="405946" cy="409490"/>
                </a:xfrm>
                <a:prstGeom prst="rect">
                  <a:avLst/>
                </a:prstGeom>
                <a:blipFill>
                  <a:blip r:embed="rId12"/>
                  <a:stretch>
                    <a:fillRect r="-28358" b="-7014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8" name="Line"/>
            <p:cNvSpPr/>
            <p:nvPr/>
          </p:nvSpPr>
          <p:spPr>
            <a:xfrm>
              <a:off x="0" y="126990"/>
              <a:ext cx="5147257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29" name="Line"/>
            <p:cNvSpPr/>
            <p:nvPr/>
          </p:nvSpPr>
          <p:spPr>
            <a:xfrm flipV="1">
              <a:off x="72274" y="173504"/>
              <a:ext cx="5022515" cy="291615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336" name="Group"/>
          <p:cNvGrpSpPr/>
          <p:nvPr/>
        </p:nvGrpSpPr>
        <p:grpSpPr>
          <a:xfrm>
            <a:off x="9590203" y="4204618"/>
            <a:ext cx="6262124" cy="7303336"/>
            <a:chOff x="0" y="0"/>
            <a:chExt cx="6262123" cy="7303334"/>
          </a:xfrm>
        </p:grpSpPr>
        <p:sp>
          <p:nvSpPr>
            <p:cNvPr id="331" name="Circle"/>
            <p:cNvSpPr/>
            <p:nvPr/>
          </p:nvSpPr>
          <p:spPr>
            <a:xfrm>
              <a:off x="4979651" y="4250042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2" name="Equation"/>
                <p:cNvSpPr txBox="1"/>
                <p:nvPr/>
              </p:nvSpPr>
              <p:spPr>
                <a:xfrm>
                  <a:off x="5838756" y="4255849"/>
                  <a:ext cx="423368" cy="40368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332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8756" y="4255849"/>
                  <a:ext cx="423368" cy="403684"/>
                </a:xfrm>
                <a:prstGeom prst="rect">
                  <a:avLst/>
                </a:prstGeom>
                <a:blipFill>
                  <a:blip r:embed="rId13"/>
                  <a:stretch>
                    <a:fillRect r="-23188" b="-71212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3" name="Line"/>
            <p:cNvSpPr/>
            <p:nvPr/>
          </p:nvSpPr>
          <p:spPr>
            <a:xfrm flipV="1">
              <a:off x="36185" y="4387180"/>
              <a:ext cx="5022516" cy="2916155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34" name="Line"/>
            <p:cNvSpPr/>
            <p:nvPr/>
          </p:nvSpPr>
          <p:spPr>
            <a:xfrm>
              <a:off x="44872" y="1479425"/>
              <a:ext cx="5028762" cy="290240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35" name="Line"/>
            <p:cNvSpPr/>
            <p:nvPr/>
          </p:nvSpPr>
          <p:spPr>
            <a:xfrm>
              <a:off x="-1" y="-1"/>
              <a:ext cx="5070744" cy="4367430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340" name="Group"/>
          <p:cNvGrpSpPr/>
          <p:nvPr/>
        </p:nvGrpSpPr>
        <p:grpSpPr>
          <a:xfrm>
            <a:off x="9609656" y="9912932"/>
            <a:ext cx="6242672" cy="1599457"/>
            <a:chOff x="0" y="0"/>
            <a:chExt cx="6242670" cy="1599456"/>
          </a:xfrm>
        </p:grpSpPr>
        <p:sp>
          <p:nvSpPr>
            <p:cNvPr id="337" name="Circle"/>
            <p:cNvSpPr/>
            <p:nvPr/>
          </p:nvSpPr>
          <p:spPr>
            <a:xfrm>
              <a:off x="4960198" y="0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8" name="Equation"/>
                <p:cNvSpPr txBox="1"/>
                <p:nvPr/>
              </p:nvSpPr>
              <p:spPr>
                <a:xfrm>
                  <a:off x="5833821" y="5807"/>
                  <a:ext cx="408850" cy="40949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338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3821" y="5807"/>
                  <a:ext cx="408850" cy="409490"/>
                </a:xfrm>
                <a:prstGeom prst="rect">
                  <a:avLst/>
                </a:prstGeom>
                <a:blipFill>
                  <a:blip r:embed="rId14"/>
                  <a:stretch>
                    <a:fillRect r="-29851" b="-7014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9" name="Line"/>
            <p:cNvSpPr/>
            <p:nvPr/>
          </p:nvSpPr>
          <p:spPr>
            <a:xfrm flipV="1">
              <a:off x="0" y="125342"/>
              <a:ext cx="5102513" cy="1474115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345" name="Group"/>
          <p:cNvGrpSpPr/>
          <p:nvPr/>
        </p:nvGrpSpPr>
        <p:grpSpPr>
          <a:xfrm>
            <a:off x="9591472" y="4225983"/>
            <a:ext cx="6291548" cy="7566323"/>
            <a:chOff x="0" y="0"/>
            <a:chExt cx="6291547" cy="7566322"/>
          </a:xfrm>
        </p:grpSpPr>
        <p:sp>
          <p:nvSpPr>
            <p:cNvPr id="341" name="Circle"/>
            <p:cNvSpPr/>
            <p:nvPr/>
          </p:nvSpPr>
          <p:spPr>
            <a:xfrm>
              <a:off x="4978382" y="7145219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2" name="Equation"/>
                <p:cNvSpPr txBox="1"/>
                <p:nvPr/>
              </p:nvSpPr>
              <p:spPr>
                <a:xfrm>
                  <a:off x="5870255" y="7156833"/>
                  <a:ext cx="421294" cy="40949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342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0255" y="7156833"/>
                  <a:ext cx="421294" cy="409490"/>
                </a:xfrm>
                <a:prstGeom prst="rect">
                  <a:avLst/>
                </a:prstGeom>
                <a:blipFill>
                  <a:blip r:embed="rId15"/>
                  <a:stretch>
                    <a:fillRect r="-27536" b="-7014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3" name="Line"/>
            <p:cNvSpPr/>
            <p:nvPr/>
          </p:nvSpPr>
          <p:spPr>
            <a:xfrm>
              <a:off x="0" y="0"/>
              <a:ext cx="5071424" cy="7258523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44" name="Line"/>
            <p:cNvSpPr/>
            <p:nvPr/>
          </p:nvSpPr>
          <p:spPr>
            <a:xfrm>
              <a:off x="6407" y="7284227"/>
              <a:ext cx="5071328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351" name="Group"/>
          <p:cNvGrpSpPr/>
          <p:nvPr/>
        </p:nvGrpSpPr>
        <p:grpSpPr>
          <a:xfrm>
            <a:off x="9574147" y="4079849"/>
            <a:ext cx="6212229" cy="6035336"/>
            <a:chOff x="0" y="0"/>
            <a:chExt cx="6212228" cy="6035335"/>
          </a:xfrm>
        </p:grpSpPr>
        <p:sp>
          <p:nvSpPr>
            <p:cNvPr id="346" name="Circle"/>
            <p:cNvSpPr/>
            <p:nvPr/>
          </p:nvSpPr>
          <p:spPr>
            <a:xfrm>
              <a:off x="4995707" y="0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7" name="Equation"/>
                <p:cNvSpPr txBox="1"/>
                <p:nvPr/>
              </p:nvSpPr>
              <p:spPr>
                <a:xfrm>
                  <a:off x="5821629" y="0"/>
                  <a:ext cx="390600" cy="40368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347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1629" y="0"/>
                  <a:ext cx="390600" cy="403683"/>
                </a:xfrm>
                <a:prstGeom prst="rect">
                  <a:avLst/>
                </a:prstGeom>
                <a:blipFill>
                  <a:blip r:embed="rId10"/>
                  <a:stretch>
                    <a:fillRect r="-31250" b="-72727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8" name="Line"/>
            <p:cNvSpPr/>
            <p:nvPr/>
          </p:nvSpPr>
          <p:spPr>
            <a:xfrm>
              <a:off x="55559" y="102489"/>
              <a:ext cx="5039500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49" name="Line"/>
            <p:cNvSpPr/>
            <p:nvPr/>
          </p:nvSpPr>
          <p:spPr>
            <a:xfrm flipV="1">
              <a:off x="-1" y="104528"/>
              <a:ext cx="5128251" cy="293967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50" name="Line"/>
            <p:cNvSpPr/>
            <p:nvPr/>
          </p:nvSpPr>
          <p:spPr>
            <a:xfrm flipV="1">
              <a:off x="16484" y="147212"/>
              <a:ext cx="5140562" cy="5888125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357" name="Group"/>
          <p:cNvGrpSpPr/>
          <p:nvPr/>
        </p:nvGrpSpPr>
        <p:grpSpPr>
          <a:xfrm>
            <a:off x="9590202" y="5538119"/>
            <a:ext cx="6229357" cy="3044438"/>
            <a:chOff x="0" y="0"/>
            <a:chExt cx="6229355" cy="3044436"/>
          </a:xfrm>
        </p:grpSpPr>
        <p:sp>
          <p:nvSpPr>
            <p:cNvPr id="352" name="Circle"/>
            <p:cNvSpPr/>
            <p:nvPr/>
          </p:nvSpPr>
          <p:spPr>
            <a:xfrm>
              <a:off x="4979651" y="0"/>
              <a:ext cx="277713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3" name="Equation"/>
                <p:cNvSpPr txBox="1"/>
                <p:nvPr/>
              </p:nvSpPr>
              <p:spPr>
                <a:xfrm>
                  <a:off x="5805574" y="0"/>
                  <a:ext cx="423782" cy="40368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353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5574" y="0"/>
                  <a:ext cx="423782" cy="403683"/>
                </a:xfrm>
                <a:prstGeom prst="rect">
                  <a:avLst/>
                </a:prstGeom>
                <a:blipFill>
                  <a:blip r:embed="rId11"/>
                  <a:stretch>
                    <a:fillRect r="-23188" b="-7014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4" name="Line"/>
            <p:cNvSpPr/>
            <p:nvPr/>
          </p:nvSpPr>
          <p:spPr>
            <a:xfrm>
              <a:off x="0" y="103830"/>
              <a:ext cx="5147257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55" name="Line"/>
            <p:cNvSpPr/>
            <p:nvPr/>
          </p:nvSpPr>
          <p:spPr>
            <a:xfrm flipV="1">
              <a:off x="46356" y="115492"/>
              <a:ext cx="5097237" cy="1469443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56" name="Line"/>
            <p:cNvSpPr/>
            <p:nvPr/>
          </p:nvSpPr>
          <p:spPr>
            <a:xfrm flipV="1">
              <a:off x="92427" y="128283"/>
              <a:ext cx="5022515" cy="291615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362" name="Group"/>
          <p:cNvGrpSpPr/>
          <p:nvPr/>
        </p:nvGrpSpPr>
        <p:grpSpPr>
          <a:xfrm>
            <a:off x="9568040" y="6996390"/>
            <a:ext cx="6266866" cy="3089659"/>
            <a:chOff x="0" y="0"/>
            <a:chExt cx="6266864" cy="3089657"/>
          </a:xfrm>
        </p:grpSpPr>
        <p:sp>
          <p:nvSpPr>
            <p:cNvPr id="358" name="Circle"/>
            <p:cNvSpPr/>
            <p:nvPr/>
          </p:nvSpPr>
          <p:spPr>
            <a:xfrm>
              <a:off x="5001814" y="0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9" name="Equation"/>
                <p:cNvSpPr txBox="1"/>
                <p:nvPr/>
              </p:nvSpPr>
              <p:spPr>
                <a:xfrm>
                  <a:off x="5860919" y="0"/>
                  <a:ext cx="405946" cy="40949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359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0919" y="0"/>
                  <a:ext cx="405946" cy="409490"/>
                </a:xfrm>
                <a:prstGeom prst="rect">
                  <a:avLst/>
                </a:prstGeom>
                <a:blipFill>
                  <a:blip r:embed="rId12"/>
                  <a:stretch>
                    <a:fillRect r="-28358" b="-7014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0" name="Line"/>
            <p:cNvSpPr/>
            <p:nvPr/>
          </p:nvSpPr>
          <p:spPr>
            <a:xfrm>
              <a:off x="0" y="126990"/>
              <a:ext cx="5147257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61" name="Line"/>
            <p:cNvSpPr/>
            <p:nvPr/>
          </p:nvSpPr>
          <p:spPr>
            <a:xfrm flipV="1">
              <a:off x="72274" y="173504"/>
              <a:ext cx="5022515" cy="291615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368" name="Group"/>
          <p:cNvGrpSpPr/>
          <p:nvPr/>
        </p:nvGrpSpPr>
        <p:grpSpPr>
          <a:xfrm>
            <a:off x="9590203" y="4204618"/>
            <a:ext cx="6262124" cy="7303336"/>
            <a:chOff x="0" y="0"/>
            <a:chExt cx="6262123" cy="7303334"/>
          </a:xfrm>
        </p:grpSpPr>
        <p:sp>
          <p:nvSpPr>
            <p:cNvPr id="363" name="Circle"/>
            <p:cNvSpPr/>
            <p:nvPr/>
          </p:nvSpPr>
          <p:spPr>
            <a:xfrm>
              <a:off x="4979651" y="4250042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4" name="Equation"/>
                <p:cNvSpPr txBox="1"/>
                <p:nvPr/>
              </p:nvSpPr>
              <p:spPr>
                <a:xfrm>
                  <a:off x="5838756" y="4255849"/>
                  <a:ext cx="423368" cy="40368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364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8756" y="4255849"/>
                  <a:ext cx="423368" cy="403684"/>
                </a:xfrm>
                <a:prstGeom prst="rect">
                  <a:avLst/>
                </a:prstGeom>
                <a:blipFill>
                  <a:blip r:embed="rId13"/>
                  <a:stretch>
                    <a:fillRect r="-23188" b="-71212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5" name="Line"/>
            <p:cNvSpPr/>
            <p:nvPr/>
          </p:nvSpPr>
          <p:spPr>
            <a:xfrm flipV="1">
              <a:off x="36185" y="4387180"/>
              <a:ext cx="5022516" cy="2916155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66" name="Line"/>
            <p:cNvSpPr/>
            <p:nvPr/>
          </p:nvSpPr>
          <p:spPr>
            <a:xfrm>
              <a:off x="44872" y="1479425"/>
              <a:ext cx="5028762" cy="2902404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67" name="Line"/>
            <p:cNvSpPr/>
            <p:nvPr/>
          </p:nvSpPr>
          <p:spPr>
            <a:xfrm>
              <a:off x="-1" y="-1"/>
              <a:ext cx="5070744" cy="4367430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372" name="Group"/>
          <p:cNvGrpSpPr/>
          <p:nvPr/>
        </p:nvGrpSpPr>
        <p:grpSpPr>
          <a:xfrm>
            <a:off x="9609656" y="9912932"/>
            <a:ext cx="6242672" cy="1599457"/>
            <a:chOff x="0" y="0"/>
            <a:chExt cx="6242670" cy="1599456"/>
          </a:xfrm>
        </p:grpSpPr>
        <p:sp>
          <p:nvSpPr>
            <p:cNvPr id="369" name="Circle"/>
            <p:cNvSpPr/>
            <p:nvPr/>
          </p:nvSpPr>
          <p:spPr>
            <a:xfrm>
              <a:off x="4960198" y="0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0" name="Equation"/>
                <p:cNvSpPr txBox="1"/>
                <p:nvPr/>
              </p:nvSpPr>
              <p:spPr>
                <a:xfrm>
                  <a:off x="5833821" y="5807"/>
                  <a:ext cx="408850" cy="40949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370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3821" y="5807"/>
                  <a:ext cx="408850" cy="409490"/>
                </a:xfrm>
                <a:prstGeom prst="rect">
                  <a:avLst/>
                </a:prstGeom>
                <a:blipFill>
                  <a:blip r:embed="rId14"/>
                  <a:stretch>
                    <a:fillRect r="-29851" b="-7014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1" name="Line"/>
            <p:cNvSpPr/>
            <p:nvPr/>
          </p:nvSpPr>
          <p:spPr>
            <a:xfrm flipV="1">
              <a:off x="0" y="125342"/>
              <a:ext cx="5102513" cy="1474115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373" name="Circle"/>
          <p:cNvSpPr/>
          <p:nvPr/>
        </p:nvSpPr>
        <p:spPr>
          <a:xfrm>
            <a:off x="9403397" y="6891258"/>
            <a:ext cx="412519" cy="412519"/>
          </a:xfrm>
          <a:prstGeom prst="ellipse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378" name="Group"/>
          <p:cNvGrpSpPr/>
          <p:nvPr/>
        </p:nvGrpSpPr>
        <p:grpSpPr>
          <a:xfrm>
            <a:off x="9591472" y="4225983"/>
            <a:ext cx="6291548" cy="7566323"/>
            <a:chOff x="0" y="0"/>
            <a:chExt cx="6291547" cy="7566322"/>
          </a:xfrm>
        </p:grpSpPr>
        <p:sp>
          <p:nvSpPr>
            <p:cNvPr id="374" name="Circle"/>
            <p:cNvSpPr/>
            <p:nvPr/>
          </p:nvSpPr>
          <p:spPr>
            <a:xfrm>
              <a:off x="4978382" y="7145219"/>
              <a:ext cx="277712" cy="277712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5" name="Equation"/>
                <p:cNvSpPr txBox="1"/>
                <p:nvPr/>
              </p:nvSpPr>
              <p:spPr>
                <a:xfrm>
                  <a:off x="5870255" y="7156833"/>
                  <a:ext cx="421294" cy="40949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sz="46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sz="4600">
                    <a:solidFill>
                      <a:srgbClr val="FFFFFF"/>
                    </a:solidFill>
                  </a:endParaRPr>
                </a:p>
              </p:txBody>
            </p:sp>
          </mc:Choice>
          <mc:Fallback xmlns="">
            <p:sp>
              <p:nvSpPr>
                <p:cNvPr id="375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0255" y="7156833"/>
                  <a:ext cx="421294" cy="409490"/>
                </a:xfrm>
                <a:prstGeom prst="rect">
                  <a:avLst/>
                </a:prstGeom>
                <a:blipFill>
                  <a:blip r:embed="rId15"/>
                  <a:stretch>
                    <a:fillRect r="-27536" b="-70149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6" name="Line"/>
            <p:cNvSpPr/>
            <p:nvPr/>
          </p:nvSpPr>
          <p:spPr>
            <a:xfrm>
              <a:off x="0" y="0"/>
              <a:ext cx="5071424" cy="7258523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  <p:sp>
          <p:nvSpPr>
            <p:cNvPr id="377" name="Line"/>
            <p:cNvSpPr/>
            <p:nvPr/>
          </p:nvSpPr>
          <p:spPr>
            <a:xfrm>
              <a:off x="6407" y="7284227"/>
              <a:ext cx="5071328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379" name="Circle"/>
          <p:cNvSpPr/>
          <p:nvPr/>
        </p:nvSpPr>
        <p:spPr>
          <a:xfrm>
            <a:off x="9387847" y="3961016"/>
            <a:ext cx="412519" cy="412519"/>
          </a:xfrm>
          <a:prstGeom prst="ellipse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80" name="Circle"/>
          <p:cNvSpPr/>
          <p:nvPr/>
        </p:nvSpPr>
        <p:spPr>
          <a:xfrm>
            <a:off x="9403397" y="11261795"/>
            <a:ext cx="412519" cy="412519"/>
          </a:xfrm>
          <a:prstGeom prst="ellipse">
            <a:avLst/>
          </a:prstGeom>
          <a:solidFill>
            <a:srgbClr val="92D05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 b="1"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383" name="Group"/>
          <p:cNvGrpSpPr/>
          <p:nvPr/>
        </p:nvGrpSpPr>
        <p:grpSpPr>
          <a:xfrm>
            <a:off x="14889917" y="12236271"/>
            <a:ext cx="1792918" cy="989132"/>
            <a:chOff x="0" y="0"/>
            <a:chExt cx="1792917" cy="989131"/>
          </a:xfrm>
        </p:grpSpPr>
        <p:sp>
          <p:nvSpPr>
            <p:cNvPr id="381" name="Dice"/>
            <p:cNvSpPr/>
            <p:nvPr/>
          </p:nvSpPr>
          <p:spPr>
            <a:xfrm rot="7204427">
              <a:off x="978170" y="140453"/>
              <a:ext cx="649535" cy="756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9" extrusionOk="0">
                  <a:moveTo>
                    <a:pt x="10799" y="0"/>
                  </a:moveTo>
                  <a:cubicBezTo>
                    <a:pt x="10349" y="0"/>
                    <a:pt x="9901" y="98"/>
                    <a:pt x="9496" y="293"/>
                  </a:cubicBezTo>
                  <a:lnTo>
                    <a:pt x="1179" y="4309"/>
                  </a:lnTo>
                  <a:cubicBezTo>
                    <a:pt x="660" y="4560"/>
                    <a:pt x="660" y="5199"/>
                    <a:pt x="1179" y="5449"/>
                  </a:cubicBezTo>
                  <a:lnTo>
                    <a:pt x="9125" y="9287"/>
                  </a:lnTo>
                  <a:cubicBezTo>
                    <a:pt x="10164" y="9788"/>
                    <a:pt x="11435" y="9788"/>
                    <a:pt x="12473" y="9287"/>
                  </a:cubicBezTo>
                  <a:lnTo>
                    <a:pt x="20419" y="5449"/>
                  </a:lnTo>
                  <a:cubicBezTo>
                    <a:pt x="20939" y="5199"/>
                    <a:pt x="20939" y="4560"/>
                    <a:pt x="20419" y="4309"/>
                  </a:cubicBezTo>
                  <a:lnTo>
                    <a:pt x="12104" y="293"/>
                  </a:lnTo>
                  <a:cubicBezTo>
                    <a:pt x="11699" y="98"/>
                    <a:pt x="11249" y="0"/>
                    <a:pt x="10799" y="0"/>
                  </a:cubicBezTo>
                  <a:close/>
                  <a:moveTo>
                    <a:pt x="10799" y="4132"/>
                  </a:moveTo>
                  <a:cubicBezTo>
                    <a:pt x="11133" y="4132"/>
                    <a:pt x="11467" y="4195"/>
                    <a:pt x="11723" y="4318"/>
                  </a:cubicBezTo>
                  <a:cubicBezTo>
                    <a:pt x="12233" y="4564"/>
                    <a:pt x="12233" y="4964"/>
                    <a:pt x="11723" y="5210"/>
                  </a:cubicBezTo>
                  <a:cubicBezTo>
                    <a:pt x="11212" y="5456"/>
                    <a:pt x="10386" y="5456"/>
                    <a:pt x="9876" y="5210"/>
                  </a:cubicBezTo>
                  <a:cubicBezTo>
                    <a:pt x="9365" y="4964"/>
                    <a:pt x="9365" y="4564"/>
                    <a:pt x="9876" y="4318"/>
                  </a:cubicBezTo>
                  <a:cubicBezTo>
                    <a:pt x="10131" y="4195"/>
                    <a:pt x="10465" y="4132"/>
                    <a:pt x="10799" y="4132"/>
                  </a:cubicBezTo>
                  <a:close/>
                  <a:moveTo>
                    <a:pt x="751" y="6059"/>
                  </a:moveTo>
                  <a:cubicBezTo>
                    <a:pt x="356" y="6067"/>
                    <a:pt x="0" y="6338"/>
                    <a:pt x="0" y="6713"/>
                  </a:cubicBezTo>
                  <a:lnTo>
                    <a:pt x="0" y="15191"/>
                  </a:lnTo>
                  <a:cubicBezTo>
                    <a:pt x="0" y="15970"/>
                    <a:pt x="471" y="16694"/>
                    <a:pt x="1248" y="17105"/>
                  </a:cubicBezTo>
                  <a:lnTo>
                    <a:pt x="9225" y="21329"/>
                  </a:lnTo>
                  <a:cubicBezTo>
                    <a:pt x="9737" y="21600"/>
                    <a:pt x="10398" y="21287"/>
                    <a:pt x="10398" y="20773"/>
                  </a:cubicBezTo>
                  <a:lnTo>
                    <a:pt x="10398" y="12278"/>
                  </a:lnTo>
                  <a:cubicBezTo>
                    <a:pt x="10398" y="11234"/>
                    <a:pt x="9739" y="10271"/>
                    <a:pt x="8671" y="9759"/>
                  </a:cubicBezTo>
                  <a:lnTo>
                    <a:pt x="1146" y="6144"/>
                  </a:lnTo>
                  <a:cubicBezTo>
                    <a:pt x="1017" y="6083"/>
                    <a:pt x="882" y="6056"/>
                    <a:pt x="751" y="6059"/>
                  </a:cubicBezTo>
                  <a:close/>
                  <a:moveTo>
                    <a:pt x="20849" y="6059"/>
                  </a:moveTo>
                  <a:cubicBezTo>
                    <a:pt x="20718" y="6056"/>
                    <a:pt x="20581" y="6083"/>
                    <a:pt x="20452" y="6144"/>
                  </a:cubicBezTo>
                  <a:lnTo>
                    <a:pt x="12929" y="9759"/>
                  </a:lnTo>
                  <a:cubicBezTo>
                    <a:pt x="11861" y="10271"/>
                    <a:pt x="11200" y="11234"/>
                    <a:pt x="11200" y="12278"/>
                  </a:cubicBezTo>
                  <a:lnTo>
                    <a:pt x="11200" y="20773"/>
                  </a:lnTo>
                  <a:cubicBezTo>
                    <a:pt x="11200" y="21287"/>
                    <a:pt x="11863" y="21600"/>
                    <a:pt x="12375" y="21329"/>
                  </a:cubicBezTo>
                  <a:lnTo>
                    <a:pt x="20350" y="17105"/>
                  </a:lnTo>
                  <a:cubicBezTo>
                    <a:pt x="21127" y="16694"/>
                    <a:pt x="21600" y="15970"/>
                    <a:pt x="21600" y="15191"/>
                  </a:cubicBezTo>
                  <a:lnTo>
                    <a:pt x="21600" y="6713"/>
                  </a:lnTo>
                  <a:cubicBezTo>
                    <a:pt x="21600" y="6338"/>
                    <a:pt x="21244" y="6067"/>
                    <a:pt x="20849" y="6059"/>
                  </a:cubicBezTo>
                  <a:close/>
                  <a:moveTo>
                    <a:pt x="1745" y="8061"/>
                  </a:moveTo>
                  <a:cubicBezTo>
                    <a:pt x="1851" y="8064"/>
                    <a:pt x="1968" y="8093"/>
                    <a:pt x="2091" y="8152"/>
                  </a:cubicBezTo>
                  <a:cubicBezTo>
                    <a:pt x="2582" y="8385"/>
                    <a:pt x="2981" y="8996"/>
                    <a:pt x="2981" y="9516"/>
                  </a:cubicBezTo>
                  <a:cubicBezTo>
                    <a:pt x="2981" y="10036"/>
                    <a:pt x="2582" y="10264"/>
                    <a:pt x="2091" y="10027"/>
                  </a:cubicBezTo>
                  <a:cubicBezTo>
                    <a:pt x="1600" y="9790"/>
                    <a:pt x="1201" y="9181"/>
                    <a:pt x="1201" y="8665"/>
                  </a:cubicBezTo>
                  <a:cubicBezTo>
                    <a:pt x="1201" y="8279"/>
                    <a:pt x="1426" y="8052"/>
                    <a:pt x="1745" y="8061"/>
                  </a:cubicBezTo>
                  <a:close/>
                  <a:moveTo>
                    <a:pt x="19855" y="8061"/>
                  </a:moveTo>
                  <a:cubicBezTo>
                    <a:pt x="20174" y="8052"/>
                    <a:pt x="20397" y="8279"/>
                    <a:pt x="20397" y="8665"/>
                  </a:cubicBezTo>
                  <a:cubicBezTo>
                    <a:pt x="20397" y="9181"/>
                    <a:pt x="20000" y="9790"/>
                    <a:pt x="19509" y="10027"/>
                  </a:cubicBezTo>
                  <a:cubicBezTo>
                    <a:pt x="19018" y="10264"/>
                    <a:pt x="18619" y="10036"/>
                    <a:pt x="18619" y="9516"/>
                  </a:cubicBezTo>
                  <a:cubicBezTo>
                    <a:pt x="18619" y="8996"/>
                    <a:pt x="19018" y="8385"/>
                    <a:pt x="19509" y="8152"/>
                  </a:cubicBezTo>
                  <a:cubicBezTo>
                    <a:pt x="19632" y="8093"/>
                    <a:pt x="19749" y="8064"/>
                    <a:pt x="19855" y="8061"/>
                  </a:cubicBezTo>
                  <a:close/>
                  <a:moveTo>
                    <a:pt x="16882" y="12655"/>
                  </a:moveTo>
                  <a:cubicBezTo>
                    <a:pt x="17201" y="12639"/>
                    <a:pt x="17425" y="12864"/>
                    <a:pt x="17425" y="13256"/>
                  </a:cubicBezTo>
                  <a:cubicBezTo>
                    <a:pt x="17425" y="13779"/>
                    <a:pt x="17028" y="14404"/>
                    <a:pt x="16536" y="14654"/>
                  </a:cubicBezTo>
                  <a:cubicBezTo>
                    <a:pt x="16045" y="14905"/>
                    <a:pt x="15646" y="14682"/>
                    <a:pt x="15646" y="14155"/>
                  </a:cubicBezTo>
                  <a:cubicBezTo>
                    <a:pt x="15646" y="13628"/>
                    <a:pt x="16045" y="13000"/>
                    <a:pt x="16536" y="12754"/>
                  </a:cubicBezTo>
                  <a:cubicBezTo>
                    <a:pt x="16659" y="12692"/>
                    <a:pt x="16776" y="12660"/>
                    <a:pt x="16882" y="12655"/>
                  </a:cubicBezTo>
                  <a:close/>
                  <a:moveTo>
                    <a:pt x="7689" y="17371"/>
                  </a:moveTo>
                  <a:cubicBezTo>
                    <a:pt x="7795" y="17379"/>
                    <a:pt x="7914" y="17414"/>
                    <a:pt x="8036" y="17478"/>
                  </a:cubicBezTo>
                  <a:cubicBezTo>
                    <a:pt x="8528" y="17738"/>
                    <a:pt x="8925" y="18381"/>
                    <a:pt x="8925" y="18915"/>
                  </a:cubicBezTo>
                  <a:cubicBezTo>
                    <a:pt x="8925" y="19448"/>
                    <a:pt x="8528" y="19665"/>
                    <a:pt x="8036" y="19402"/>
                  </a:cubicBezTo>
                  <a:cubicBezTo>
                    <a:pt x="7545" y="19139"/>
                    <a:pt x="7146" y="18498"/>
                    <a:pt x="7146" y="17969"/>
                  </a:cubicBezTo>
                  <a:cubicBezTo>
                    <a:pt x="7146" y="17572"/>
                    <a:pt x="7369" y="17349"/>
                    <a:pt x="7689" y="17371"/>
                  </a:cubicBezTo>
                  <a:close/>
                  <a:moveTo>
                    <a:pt x="13909" y="17371"/>
                  </a:moveTo>
                  <a:cubicBezTo>
                    <a:pt x="14229" y="17349"/>
                    <a:pt x="14454" y="17572"/>
                    <a:pt x="14454" y="17969"/>
                  </a:cubicBezTo>
                  <a:cubicBezTo>
                    <a:pt x="14454" y="18498"/>
                    <a:pt x="14055" y="19139"/>
                    <a:pt x="13564" y="19402"/>
                  </a:cubicBezTo>
                  <a:cubicBezTo>
                    <a:pt x="13072" y="19665"/>
                    <a:pt x="12674" y="19448"/>
                    <a:pt x="12674" y="18915"/>
                  </a:cubicBezTo>
                  <a:cubicBezTo>
                    <a:pt x="12674" y="18381"/>
                    <a:pt x="13072" y="17738"/>
                    <a:pt x="13564" y="17478"/>
                  </a:cubicBezTo>
                  <a:cubicBezTo>
                    <a:pt x="13686" y="17414"/>
                    <a:pt x="13803" y="17379"/>
                    <a:pt x="13909" y="1737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82" name="Dice"/>
            <p:cNvSpPr/>
            <p:nvPr/>
          </p:nvSpPr>
          <p:spPr>
            <a:xfrm rot="14867325">
              <a:off x="148082" y="65473"/>
              <a:ext cx="649534" cy="756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9" extrusionOk="0">
                  <a:moveTo>
                    <a:pt x="10799" y="0"/>
                  </a:moveTo>
                  <a:cubicBezTo>
                    <a:pt x="10349" y="0"/>
                    <a:pt x="9901" y="98"/>
                    <a:pt x="9496" y="293"/>
                  </a:cubicBezTo>
                  <a:lnTo>
                    <a:pt x="1179" y="4309"/>
                  </a:lnTo>
                  <a:cubicBezTo>
                    <a:pt x="660" y="4560"/>
                    <a:pt x="660" y="5199"/>
                    <a:pt x="1179" y="5449"/>
                  </a:cubicBezTo>
                  <a:lnTo>
                    <a:pt x="9125" y="9287"/>
                  </a:lnTo>
                  <a:cubicBezTo>
                    <a:pt x="10164" y="9788"/>
                    <a:pt x="11435" y="9788"/>
                    <a:pt x="12473" y="9287"/>
                  </a:cubicBezTo>
                  <a:lnTo>
                    <a:pt x="20419" y="5449"/>
                  </a:lnTo>
                  <a:cubicBezTo>
                    <a:pt x="20939" y="5199"/>
                    <a:pt x="20939" y="4560"/>
                    <a:pt x="20419" y="4309"/>
                  </a:cubicBezTo>
                  <a:lnTo>
                    <a:pt x="12104" y="293"/>
                  </a:lnTo>
                  <a:cubicBezTo>
                    <a:pt x="11699" y="98"/>
                    <a:pt x="11249" y="0"/>
                    <a:pt x="10799" y="0"/>
                  </a:cubicBezTo>
                  <a:close/>
                  <a:moveTo>
                    <a:pt x="10799" y="1150"/>
                  </a:moveTo>
                  <a:cubicBezTo>
                    <a:pt x="11133" y="1150"/>
                    <a:pt x="11467" y="1213"/>
                    <a:pt x="11723" y="1336"/>
                  </a:cubicBezTo>
                  <a:cubicBezTo>
                    <a:pt x="12233" y="1582"/>
                    <a:pt x="12233" y="1980"/>
                    <a:pt x="11723" y="2227"/>
                  </a:cubicBezTo>
                  <a:cubicBezTo>
                    <a:pt x="11212" y="2473"/>
                    <a:pt x="10386" y="2473"/>
                    <a:pt x="9876" y="2227"/>
                  </a:cubicBezTo>
                  <a:cubicBezTo>
                    <a:pt x="9365" y="1980"/>
                    <a:pt x="9365" y="1582"/>
                    <a:pt x="9876" y="1336"/>
                  </a:cubicBezTo>
                  <a:cubicBezTo>
                    <a:pt x="10131" y="1213"/>
                    <a:pt x="10465" y="1150"/>
                    <a:pt x="10799" y="1150"/>
                  </a:cubicBezTo>
                  <a:close/>
                  <a:moveTo>
                    <a:pt x="4625" y="4132"/>
                  </a:moveTo>
                  <a:cubicBezTo>
                    <a:pt x="4960" y="4132"/>
                    <a:pt x="5294" y="4195"/>
                    <a:pt x="5549" y="4318"/>
                  </a:cubicBezTo>
                  <a:cubicBezTo>
                    <a:pt x="6059" y="4564"/>
                    <a:pt x="6059" y="4964"/>
                    <a:pt x="5549" y="5210"/>
                  </a:cubicBezTo>
                  <a:cubicBezTo>
                    <a:pt x="5039" y="5456"/>
                    <a:pt x="4212" y="5456"/>
                    <a:pt x="3702" y="5210"/>
                  </a:cubicBezTo>
                  <a:cubicBezTo>
                    <a:pt x="3192" y="4964"/>
                    <a:pt x="3192" y="4564"/>
                    <a:pt x="3702" y="4318"/>
                  </a:cubicBezTo>
                  <a:cubicBezTo>
                    <a:pt x="3957" y="4195"/>
                    <a:pt x="4291" y="4132"/>
                    <a:pt x="4625" y="4132"/>
                  </a:cubicBezTo>
                  <a:close/>
                  <a:moveTo>
                    <a:pt x="10799" y="4132"/>
                  </a:moveTo>
                  <a:cubicBezTo>
                    <a:pt x="11133" y="4132"/>
                    <a:pt x="11467" y="4195"/>
                    <a:pt x="11723" y="4318"/>
                  </a:cubicBezTo>
                  <a:cubicBezTo>
                    <a:pt x="12233" y="4564"/>
                    <a:pt x="12233" y="4964"/>
                    <a:pt x="11723" y="5210"/>
                  </a:cubicBezTo>
                  <a:cubicBezTo>
                    <a:pt x="11212" y="5456"/>
                    <a:pt x="10386" y="5456"/>
                    <a:pt x="9876" y="5210"/>
                  </a:cubicBezTo>
                  <a:cubicBezTo>
                    <a:pt x="9365" y="4964"/>
                    <a:pt x="9365" y="4564"/>
                    <a:pt x="9876" y="4318"/>
                  </a:cubicBezTo>
                  <a:cubicBezTo>
                    <a:pt x="10131" y="4195"/>
                    <a:pt x="10465" y="4132"/>
                    <a:pt x="10799" y="4132"/>
                  </a:cubicBezTo>
                  <a:close/>
                  <a:moveTo>
                    <a:pt x="16973" y="4132"/>
                  </a:moveTo>
                  <a:cubicBezTo>
                    <a:pt x="17307" y="4132"/>
                    <a:pt x="17641" y="4195"/>
                    <a:pt x="17896" y="4318"/>
                  </a:cubicBezTo>
                  <a:cubicBezTo>
                    <a:pt x="18406" y="4564"/>
                    <a:pt x="18406" y="4964"/>
                    <a:pt x="17896" y="5210"/>
                  </a:cubicBezTo>
                  <a:cubicBezTo>
                    <a:pt x="17386" y="5456"/>
                    <a:pt x="16559" y="5456"/>
                    <a:pt x="16049" y="5210"/>
                  </a:cubicBezTo>
                  <a:cubicBezTo>
                    <a:pt x="15539" y="4964"/>
                    <a:pt x="15539" y="4564"/>
                    <a:pt x="16049" y="4318"/>
                  </a:cubicBezTo>
                  <a:cubicBezTo>
                    <a:pt x="16304" y="4195"/>
                    <a:pt x="16638" y="4132"/>
                    <a:pt x="16973" y="4132"/>
                  </a:cubicBezTo>
                  <a:close/>
                  <a:moveTo>
                    <a:pt x="751" y="6059"/>
                  </a:moveTo>
                  <a:cubicBezTo>
                    <a:pt x="356" y="6067"/>
                    <a:pt x="0" y="6338"/>
                    <a:pt x="0" y="6713"/>
                  </a:cubicBezTo>
                  <a:lnTo>
                    <a:pt x="0" y="15191"/>
                  </a:lnTo>
                  <a:cubicBezTo>
                    <a:pt x="0" y="15970"/>
                    <a:pt x="471" y="16694"/>
                    <a:pt x="1248" y="17105"/>
                  </a:cubicBezTo>
                  <a:lnTo>
                    <a:pt x="9225" y="21329"/>
                  </a:lnTo>
                  <a:cubicBezTo>
                    <a:pt x="9737" y="21600"/>
                    <a:pt x="10398" y="21287"/>
                    <a:pt x="10398" y="20773"/>
                  </a:cubicBezTo>
                  <a:lnTo>
                    <a:pt x="10398" y="12278"/>
                  </a:lnTo>
                  <a:cubicBezTo>
                    <a:pt x="10398" y="11234"/>
                    <a:pt x="9739" y="10271"/>
                    <a:pt x="8671" y="9759"/>
                  </a:cubicBezTo>
                  <a:lnTo>
                    <a:pt x="1146" y="6144"/>
                  </a:lnTo>
                  <a:cubicBezTo>
                    <a:pt x="1017" y="6083"/>
                    <a:pt x="882" y="6056"/>
                    <a:pt x="751" y="6059"/>
                  </a:cubicBezTo>
                  <a:close/>
                  <a:moveTo>
                    <a:pt x="20847" y="6059"/>
                  </a:moveTo>
                  <a:cubicBezTo>
                    <a:pt x="20716" y="6056"/>
                    <a:pt x="20581" y="6083"/>
                    <a:pt x="20453" y="6144"/>
                  </a:cubicBezTo>
                  <a:lnTo>
                    <a:pt x="12927" y="9759"/>
                  </a:lnTo>
                  <a:cubicBezTo>
                    <a:pt x="11859" y="10271"/>
                    <a:pt x="11200" y="11234"/>
                    <a:pt x="11200" y="12278"/>
                  </a:cubicBezTo>
                  <a:lnTo>
                    <a:pt x="11200" y="20773"/>
                  </a:lnTo>
                  <a:cubicBezTo>
                    <a:pt x="11200" y="21287"/>
                    <a:pt x="11863" y="21600"/>
                    <a:pt x="12375" y="21329"/>
                  </a:cubicBezTo>
                  <a:lnTo>
                    <a:pt x="20350" y="17105"/>
                  </a:lnTo>
                  <a:cubicBezTo>
                    <a:pt x="21127" y="16694"/>
                    <a:pt x="21600" y="15970"/>
                    <a:pt x="21600" y="15191"/>
                  </a:cubicBezTo>
                  <a:lnTo>
                    <a:pt x="21600" y="6713"/>
                  </a:lnTo>
                  <a:cubicBezTo>
                    <a:pt x="21600" y="6338"/>
                    <a:pt x="21242" y="6067"/>
                    <a:pt x="20847" y="6059"/>
                  </a:cubicBezTo>
                  <a:close/>
                  <a:moveTo>
                    <a:pt x="10799" y="7115"/>
                  </a:moveTo>
                  <a:cubicBezTo>
                    <a:pt x="11133" y="7115"/>
                    <a:pt x="11467" y="7176"/>
                    <a:pt x="11723" y="7299"/>
                  </a:cubicBezTo>
                  <a:cubicBezTo>
                    <a:pt x="12233" y="7546"/>
                    <a:pt x="12233" y="7945"/>
                    <a:pt x="11723" y="8192"/>
                  </a:cubicBezTo>
                  <a:cubicBezTo>
                    <a:pt x="11212" y="8438"/>
                    <a:pt x="10386" y="8438"/>
                    <a:pt x="9876" y="8192"/>
                  </a:cubicBezTo>
                  <a:cubicBezTo>
                    <a:pt x="9365" y="7945"/>
                    <a:pt x="9365" y="7546"/>
                    <a:pt x="9876" y="7299"/>
                  </a:cubicBezTo>
                  <a:cubicBezTo>
                    <a:pt x="10131" y="7176"/>
                    <a:pt x="10465" y="7115"/>
                    <a:pt x="10799" y="7115"/>
                  </a:cubicBezTo>
                  <a:close/>
                  <a:moveTo>
                    <a:pt x="1745" y="8061"/>
                  </a:moveTo>
                  <a:cubicBezTo>
                    <a:pt x="1851" y="8064"/>
                    <a:pt x="1968" y="8093"/>
                    <a:pt x="2091" y="8152"/>
                  </a:cubicBezTo>
                  <a:cubicBezTo>
                    <a:pt x="2582" y="8385"/>
                    <a:pt x="2979" y="8996"/>
                    <a:pt x="2979" y="9516"/>
                  </a:cubicBezTo>
                  <a:cubicBezTo>
                    <a:pt x="2979" y="10036"/>
                    <a:pt x="2582" y="10264"/>
                    <a:pt x="2091" y="10027"/>
                  </a:cubicBezTo>
                  <a:cubicBezTo>
                    <a:pt x="1600" y="9790"/>
                    <a:pt x="1201" y="9181"/>
                    <a:pt x="1201" y="8665"/>
                  </a:cubicBezTo>
                  <a:cubicBezTo>
                    <a:pt x="1201" y="8279"/>
                    <a:pt x="1426" y="8052"/>
                    <a:pt x="1745" y="8061"/>
                  </a:cubicBezTo>
                  <a:close/>
                  <a:moveTo>
                    <a:pt x="19855" y="8061"/>
                  </a:moveTo>
                  <a:cubicBezTo>
                    <a:pt x="20174" y="8052"/>
                    <a:pt x="20397" y="8279"/>
                    <a:pt x="20397" y="8665"/>
                  </a:cubicBezTo>
                  <a:cubicBezTo>
                    <a:pt x="20397" y="9181"/>
                    <a:pt x="19999" y="9790"/>
                    <a:pt x="19507" y="10027"/>
                  </a:cubicBezTo>
                  <a:cubicBezTo>
                    <a:pt x="19016" y="10264"/>
                    <a:pt x="18619" y="10036"/>
                    <a:pt x="18619" y="9516"/>
                  </a:cubicBezTo>
                  <a:cubicBezTo>
                    <a:pt x="18619" y="8996"/>
                    <a:pt x="19016" y="8385"/>
                    <a:pt x="19507" y="8152"/>
                  </a:cubicBezTo>
                  <a:cubicBezTo>
                    <a:pt x="19630" y="8093"/>
                    <a:pt x="19749" y="8064"/>
                    <a:pt x="19855" y="8061"/>
                  </a:cubicBezTo>
                  <a:close/>
                  <a:moveTo>
                    <a:pt x="7689" y="10947"/>
                  </a:moveTo>
                  <a:cubicBezTo>
                    <a:pt x="7795" y="10952"/>
                    <a:pt x="7912" y="10983"/>
                    <a:pt x="8034" y="11044"/>
                  </a:cubicBezTo>
                  <a:cubicBezTo>
                    <a:pt x="8526" y="11290"/>
                    <a:pt x="8925" y="11922"/>
                    <a:pt x="8925" y="12456"/>
                  </a:cubicBezTo>
                  <a:cubicBezTo>
                    <a:pt x="8925" y="12989"/>
                    <a:pt x="8526" y="13219"/>
                    <a:pt x="8034" y="12970"/>
                  </a:cubicBezTo>
                  <a:cubicBezTo>
                    <a:pt x="7543" y="12721"/>
                    <a:pt x="7146" y="12090"/>
                    <a:pt x="7146" y="11560"/>
                  </a:cubicBezTo>
                  <a:cubicBezTo>
                    <a:pt x="7146" y="11163"/>
                    <a:pt x="7369" y="10934"/>
                    <a:pt x="7689" y="10947"/>
                  </a:cubicBezTo>
                  <a:close/>
                  <a:moveTo>
                    <a:pt x="13909" y="10947"/>
                  </a:moveTo>
                  <a:cubicBezTo>
                    <a:pt x="14229" y="10934"/>
                    <a:pt x="14452" y="11163"/>
                    <a:pt x="14452" y="11560"/>
                  </a:cubicBezTo>
                  <a:cubicBezTo>
                    <a:pt x="14452" y="12090"/>
                    <a:pt x="14055" y="12721"/>
                    <a:pt x="13564" y="12970"/>
                  </a:cubicBezTo>
                  <a:cubicBezTo>
                    <a:pt x="13072" y="13219"/>
                    <a:pt x="12674" y="12989"/>
                    <a:pt x="12674" y="12456"/>
                  </a:cubicBezTo>
                  <a:cubicBezTo>
                    <a:pt x="12674" y="11922"/>
                    <a:pt x="13072" y="11290"/>
                    <a:pt x="13564" y="11044"/>
                  </a:cubicBezTo>
                  <a:cubicBezTo>
                    <a:pt x="13686" y="10983"/>
                    <a:pt x="13803" y="10952"/>
                    <a:pt x="13909" y="10947"/>
                  </a:cubicBezTo>
                  <a:close/>
                  <a:moveTo>
                    <a:pt x="1745" y="11188"/>
                  </a:moveTo>
                  <a:cubicBezTo>
                    <a:pt x="1851" y="11193"/>
                    <a:pt x="1968" y="11224"/>
                    <a:pt x="2091" y="11284"/>
                  </a:cubicBezTo>
                  <a:cubicBezTo>
                    <a:pt x="2582" y="11524"/>
                    <a:pt x="2979" y="12142"/>
                    <a:pt x="2979" y="12662"/>
                  </a:cubicBezTo>
                  <a:cubicBezTo>
                    <a:pt x="2979" y="13181"/>
                    <a:pt x="2582" y="13403"/>
                    <a:pt x="2091" y="13159"/>
                  </a:cubicBezTo>
                  <a:cubicBezTo>
                    <a:pt x="1600" y="12915"/>
                    <a:pt x="1201" y="12300"/>
                    <a:pt x="1201" y="11784"/>
                  </a:cubicBezTo>
                  <a:cubicBezTo>
                    <a:pt x="1201" y="11398"/>
                    <a:pt x="1426" y="11175"/>
                    <a:pt x="1745" y="11188"/>
                  </a:cubicBezTo>
                  <a:close/>
                  <a:moveTo>
                    <a:pt x="7689" y="14158"/>
                  </a:moveTo>
                  <a:cubicBezTo>
                    <a:pt x="7795" y="14164"/>
                    <a:pt x="7912" y="14198"/>
                    <a:pt x="8034" y="14261"/>
                  </a:cubicBezTo>
                  <a:cubicBezTo>
                    <a:pt x="8526" y="14513"/>
                    <a:pt x="8925" y="15152"/>
                    <a:pt x="8925" y="15685"/>
                  </a:cubicBezTo>
                  <a:cubicBezTo>
                    <a:pt x="8925" y="16219"/>
                    <a:pt x="8526" y="16443"/>
                    <a:pt x="8034" y="16186"/>
                  </a:cubicBezTo>
                  <a:cubicBezTo>
                    <a:pt x="7543" y="15930"/>
                    <a:pt x="7146" y="15294"/>
                    <a:pt x="7146" y="14764"/>
                  </a:cubicBezTo>
                  <a:cubicBezTo>
                    <a:pt x="7146" y="14367"/>
                    <a:pt x="7369" y="14141"/>
                    <a:pt x="7689" y="14158"/>
                  </a:cubicBezTo>
                  <a:close/>
                  <a:moveTo>
                    <a:pt x="1745" y="14317"/>
                  </a:moveTo>
                  <a:cubicBezTo>
                    <a:pt x="1851" y="14324"/>
                    <a:pt x="1968" y="14356"/>
                    <a:pt x="2091" y="14418"/>
                  </a:cubicBezTo>
                  <a:cubicBezTo>
                    <a:pt x="2582" y="14665"/>
                    <a:pt x="2979" y="15288"/>
                    <a:pt x="2979" y="15807"/>
                  </a:cubicBezTo>
                  <a:cubicBezTo>
                    <a:pt x="2979" y="16327"/>
                    <a:pt x="2582" y="16543"/>
                    <a:pt x="2091" y="16291"/>
                  </a:cubicBezTo>
                  <a:cubicBezTo>
                    <a:pt x="1600" y="16041"/>
                    <a:pt x="1201" y="15421"/>
                    <a:pt x="1201" y="14905"/>
                  </a:cubicBezTo>
                  <a:cubicBezTo>
                    <a:pt x="1201" y="14518"/>
                    <a:pt x="1426" y="14299"/>
                    <a:pt x="1745" y="14317"/>
                  </a:cubicBezTo>
                  <a:close/>
                  <a:moveTo>
                    <a:pt x="19855" y="14317"/>
                  </a:moveTo>
                  <a:cubicBezTo>
                    <a:pt x="20174" y="14299"/>
                    <a:pt x="20397" y="14518"/>
                    <a:pt x="20397" y="14905"/>
                  </a:cubicBezTo>
                  <a:cubicBezTo>
                    <a:pt x="20397" y="15421"/>
                    <a:pt x="19999" y="16041"/>
                    <a:pt x="19507" y="16291"/>
                  </a:cubicBezTo>
                  <a:cubicBezTo>
                    <a:pt x="19016" y="16543"/>
                    <a:pt x="18619" y="16326"/>
                    <a:pt x="18619" y="15806"/>
                  </a:cubicBezTo>
                  <a:cubicBezTo>
                    <a:pt x="18619" y="15286"/>
                    <a:pt x="19016" y="14665"/>
                    <a:pt x="19507" y="14418"/>
                  </a:cubicBezTo>
                  <a:cubicBezTo>
                    <a:pt x="19630" y="14356"/>
                    <a:pt x="19749" y="14324"/>
                    <a:pt x="19855" y="14317"/>
                  </a:cubicBezTo>
                  <a:close/>
                  <a:moveTo>
                    <a:pt x="7689" y="17371"/>
                  </a:moveTo>
                  <a:cubicBezTo>
                    <a:pt x="7795" y="17379"/>
                    <a:pt x="7912" y="17414"/>
                    <a:pt x="8034" y="17478"/>
                  </a:cubicBezTo>
                  <a:cubicBezTo>
                    <a:pt x="8526" y="17738"/>
                    <a:pt x="8925" y="18381"/>
                    <a:pt x="8925" y="18915"/>
                  </a:cubicBezTo>
                  <a:cubicBezTo>
                    <a:pt x="8925" y="19448"/>
                    <a:pt x="8526" y="19665"/>
                    <a:pt x="8034" y="19402"/>
                  </a:cubicBezTo>
                  <a:cubicBezTo>
                    <a:pt x="7543" y="19139"/>
                    <a:pt x="7146" y="18498"/>
                    <a:pt x="7146" y="17969"/>
                  </a:cubicBezTo>
                  <a:cubicBezTo>
                    <a:pt x="7146" y="17572"/>
                    <a:pt x="7369" y="17349"/>
                    <a:pt x="7689" y="17371"/>
                  </a:cubicBezTo>
                  <a:close/>
                  <a:moveTo>
                    <a:pt x="13909" y="17371"/>
                  </a:moveTo>
                  <a:cubicBezTo>
                    <a:pt x="14229" y="17349"/>
                    <a:pt x="14452" y="17572"/>
                    <a:pt x="14452" y="17969"/>
                  </a:cubicBezTo>
                  <a:cubicBezTo>
                    <a:pt x="14452" y="18498"/>
                    <a:pt x="14055" y="19139"/>
                    <a:pt x="13564" y="19402"/>
                  </a:cubicBezTo>
                  <a:cubicBezTo>
                    <a:pt x="13072" y="19666"/>
                    <a:pt x="12674" y="19448"/>
                    <a:pt x="12674" y="18915"/>
                  </a:cubicBezTo>
                  <a:cubicBezTo>
                    <a:pt x="12674" y="18381"/>
                    <a:pt x="13072" y="17738"/>
                    <a:pt x="13564" y="17478"/>
                  </a:cubicBezTo>
                  <a:cubicBezTo>
                    <a:pt x="13686" y="17414"/>
                    <a:pt x="13803" y="17379"/>
                    <a:pt x="13909" y="1737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7136377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" grpId="0" animBg="1" advAuto="0"/>
      <p:bldP spid="325" grpId="0" animBg="1" advAuto="0"/>
      <p:bldP spid="330" grpId="0" animBg="1" advAuto="0"/>
      <p:bldP spid="336" grpId="0" animBg="1" advAuto="0"/>
      <p:bldP spid="340" grpId="0" animBg="1" advAuto="0"/>
      <p:bldP spid="345" grpId="0" animBg="1" advAuto="0"/>
      <p:bldP spid="351" grpId="0" animBg="1" advAuto="0"/>
      <p:bldP spid="357" grpId="0" animBg="1" advAuto="0"/>
      <p:bldP spid="362" grpId="0" animBg="1" advAuto="0"/>
      <p:bldP spid="368" grpId="0" animBg="1" advAuto="0"/>
      <p:bldP spid="372" grpId="0" animBg="1" advAuto="0"/>
      <p:bldP spid="373" grpId="0" animBg="1" advAuto="0"/>
      <p:bldP spid="378" grpId="0" animBg="1" advAuto="0"/>
      <p:bldP spid="379" grpId="0" animBg="1" advAuto="0"/>
      <p:bldP spid="380" grpId="0" animBg="1" advAuto="0"/>
      <p:bldP spid="383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Rectangle 596">
            <a:extLst>
              <a:ext uri="{FF2B5EF4-FFF2-40B4-BE49-F238E27FC236}">
                <a16:creationId xmlns:a16="http://schemas.microsoft.com/office/drawing/2014/main" id="{ACE09FD5-7C3F-F6F4-0A8A-E236F772EAB5}"/>
              </a:ext>
            </a:extLst>
          </p:cNvPr>
          <p:cNvSpPr/>
          <p:nvPr/>
        </p:nvSpPr>
        <p:spPr>
          <a:xfrm>
            <a:off x="16916382" y="4254661"/>
            <a:ext cx="2583751" cy="2156967"/>
          </a:xfrm>
          <a:prstGeom prst="rect">
            <a:avLst/>
          </a:prstGeom>
          <a:solidFill>
            <a:schemeClr val="tx1">
              <a:lumMod val="50000"/>
            </a:schemeClr>
          </a:solidFill>
          <a:ln w="38100" cap="flat">
            <a:solidFill>
              <a:srgbClr val="FFFF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596" name="Rectangle 595">
            <a:extLst>
              <a:ext uri="{FF2B5EF4-FFF2-40B4-BE49-F238E27FC236}">
                <a16:creationId xmlns:a16="http://schemas.microsoft.com/office/drawing/2014/main" id="{6BB84B40-536B-9D33-725D-6DB518E0CAFB}"/>
              </a:ext>
            </a:extLst>
          </p:cNvPr>
          <p:cNvSpPr/>
          <p:nvPr/>
        </p:nvSpPr>
        <p:spPr>
          <a:xfrm>
            <a:off x="19993789" y="4218075"/>
            <a:ext cx="2583751" cy="2156967"/>
          </a:xfrm>
          <a:prstGeom prst="rect">
            <a:avLst/>
          </a:prstGeom>
          <a:solidFill>
            <a:schemeClr val="tx1">
              <a:lumMod val="50000"/>
            </a:schemeClr>
          </a:solidFill>
          <a:ln w="38100" cap="flat">
            <a:solidFill>
              <a:srgbClr val="FFFF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454" name="LearnOrCover"/>
          <p:cNvSpPr txBox="1">
            <a:spLocks noGrp="1"/>
          </p:cNvSpPr>
          <p:nvPr>
            <p:ph type="title"/>
          </p:nvPr>
        </p:nvSpPr>
        <p:spPr>
          <a:xfrm>
            <a:off x="1206500" y="952500"/>
            <a:ext cx="7280131" cy="1433163"/>
          </a:xfrm>
          <a:prstGeom prst="rect">
            <a:avLst/>
          </a:prstGeom>
        </p:spPr>
        <p:txBody>
          <a:bodyPr/>
          <a:lstStyle/>
          <a:p>
            <a:r>
              <a:rPr dirty="0" err="1">
                <a:solidFill>
                  <a:srgbClr val="FFFF00"/>
                </a:solidFill>
              </a:rPr>
              <a:t>Learn</a:t>
            </a:r>
            <a:r>
              <a:rPr dirty="0" err="1"/>
              <a:t>Or</a:t>
            </a:r>
            <a:r>
              <a:rPr dirty="0" err="1">
                <a:solidFill>
                  <a:schemeClr val="accent1">
                    <a:lumOff val="13575"/>
                  </a:schemeClr>
                </a:solidFill>
              </a:rPr>
              <a:t>Cover</a:t>
            </a:r>
            <a:endParaRPr dirty="0">
              <a:solidFill>
                <a:schemeClr val="accent1">
                  <a:lumOff val="13575"/>
                </a:schemeClr>
              </a:solidFill>
            </a:endParaRPr>
          </a:p>
        </p:txBody>
      </p:sp>
      <p:sp>
        <p:nvSpPr>
          <p:cNvPr id="455" name="(Unit cost, exp time warmup)"/>
          <p:cNvSpPr txBox="1">
            <a:spLocks noGrp="1"/>
          </p:cNvSpPr>
          <p:nvPr>
            <p:ph type="body" idx="21"/>
          </p:nvPr>
        </p:nvSpPr>
        <p:spPr>
          <a:xfrm>
            <a:off x="1206500" y="2036631"/>
            <a:ext cx="9307601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dirty="0">
                <a:solidFill>
                  <a:schemeClr val="tx1"/>
                </a:solidFill>
              </a:rPr>
              <a:t>(Unit cost, exp time)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01CBBB-38D5-760B-0273-23739AD5D1C9}"/>
              </a:ext>
            </a:extLst>
          </p:cNvPr>
          <p:cNvSpPr/>
          <p:nvPr/>
        </p:nvSpPr>
        <p:spPr>
          <a:xfrm>
            <a:off x="963734" y="3730344"/>
            <a:ext cx="11159805" cy="515582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old"/>
              <a:ea typeface="Lato Bold"/>
              <a:cs typeface="Lato Bold"/>
              <a:sym typeface="Lato Regular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44699A-51FD-A848-1EFD-60B35D8CCAA1}"/>
              </a:ext>
            </a:extLst>
          </p:cNvPr>
          <p:cNvSpPr/>
          <p:nvPr/>
        </p:nvSpPr>
        <p:spPr>
          <a:xfrm>
            <a:off x="13496307" y="1858520"/>
            <a:ext cx="9189250" cy="46187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old"/>
              <a:ea typeface="Lato Bold"/>
              <a:cs typeface="Lato Bold"/>
              <a:sym typeface="Lato Regular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1A4DD86-D93F-5FD2-F5F7-B771EC2A732D}"/>
              </a:ext>
            </a:extLst>
          </p:cNvPr>
          <p:cNvGrpSpPr/>
          <p:nvPr/>
        </p:nvGrpSpPr>
        <p:grpSpPr>
          <a:xfrm>
            <a:off x="17267587" y="4515007"/>
            <a:ext cx="1943920" cy="1463003"/>
            <a:chOff x="2240319" y="1676686"/>
            <a:chExt cx="1050713" cy="82032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69AB4A5-29EF-5D8D-92B4-1BF92358FA9E}"/>
                </a:ext>
              </a:extLst>
            </p:cNvPr>
            <p:cNvGrpSpPr/>
            <p:nvPr/>
          </p:nvGrpSpPr>
          <p:grpSpPr>
            <a:xfrm>
              <a:off x="2240319" y="1676686"/>
              <a:ext cx="945766" cy="820321"/>
              <a:chOff x="8505652" y="3480926"/>
              <a:chExt cx="1677919" cy="1445864"/>
            </a:xfrm>
          </p:grpSpPr>
          <p:pic>
            <p:nvPicPr>
              <p:cNvPr id="20" name="Picture 4" descr="Full set of playing cards isolated on white">
                <a:extLst>
                  <a:ext uri="{FF2B5EF4-FFF2-40B4-BE49-F238E27FC236}">
                    <a16:creationId xmlns:a16="http://schemas.microsoft.com/office/drawing/2014/main" id="{4FB97B37-8600-C76C-6C87-2417710A80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19572703">
                <a:off x="8505652" y="3517977"/>
                <a:ext cx="946115" cy="12803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4" descr="Full set of playing cards isolated on white">
                <a:extLst>
                  <a:ext uri="{FF2B5EF4-FFF2-40B4-BE49-F238E27FC236}">
                    <a16:creationId xmlns:a16="http://schemas.microsoft.com/office/drawing/2014/main" id="{371B6E68-3D43-8152-28C6-EC01841958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20982115">
                <a:off x="8691570" y="3480926"/>
                <a:ext cx="968357" cy="13544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4" descr="Full set of playing cards isolated on white">
                <a:extLst>
                  <a:ext uri="{FF2B5EF4-FFF2-40B4-BE49-F238E27FC236}">
                    <a16:creationId xmlns:a16="http://schemas.microsoft.com/office/drawing/2014/main" id="{0D5303B7-E05C-C655-734D-34BC8D9E13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2119"/>
              <a:stretch/>
            </p:blipFill>
            <p:spPr bwMode="auto">
              <a:xfrm>
                <a:off x="8932719" y="3509394"/>
                <a:ext cx="1022471" cy="13259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4" descr="Full set of playing cards isolated on white">
                <a:extLst>
                  <a:ext uri="{FF2B5EF4-FFF2-40B4-BE49-F238E27FC236}">
                    <a16:creationId xmlns:a16="http://schemas.microsoft.com/office/drawing/2014/main" id="{92B5FD61-9F37-DB95-684C-8BB821AE70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1466997">
                <a:off x="9237456" y="3693744"/>
                <a:ext cx="946115" cy="12330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" name="Picture 6">
              <a:extLst>
                <a:ext uri="{FF2B5EF4-FFF2-40B4-BE49-F238E27FC236}">
                  <a16:creationId xmlns:a16="http://schemas.microsoft.com/office/drawing/2014/main" id="{33B23209-F634-3BB4-136F-EC0997FCBF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2818104">
              <a:off x="2685457" y="1849313"/>
              <a:ext cx="503854" cy="707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CE7A60B-2927-3226-84F0-75B40A22C6D3}"/>
              </a:ext>
            </a:extLst>
          </p:cNvPr>
          <p:cNvGrpSpPr/>
          <p:nvPr/>
        </p:nvGrpSpPr>
        <p:grpSpPr>
          <a:xfrm>
            <a:off x="14122057" y="4363586"/>
            <a:ext cx="1938920" cy="1770823"/>
            <a:chOff x="1882975" y="1562876"/>
            <a:chExt cx="1648286" cy="16506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5" name="Picture 4" descr="Full set of playing cards isolated on white">
              <a:extLst>
                <a:ext uri="{FF2B5EF4-FFF2-40B4-BE49-F238E27FC236}">
                  <a16:creationId xmlns:a16="http://schemas.microsoft.com/office/drawing/2014/main" id="{C36487EE-FC18-0ED9-D4EC-5CEA3F0365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9222214">
              <a:off x="1882975" y="1635878"/>
              <a:ext cx="877402" cy="1231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Full set of playing cards isolated on white">
              <a:extLst>
                <a:ext uri="{FF2B5EF4-FFF2-40B4-BE49-F238E27FC236}">
                  <a16:creationId xmlns:a16="http://schemas.microsoft.com/office/drawing/2014/main" id="{F3C21CB1-A95A-DBAA-739C-ED1EF7CDAB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20281952">
              <a:off x="2078101" y="1562876"/>
              <a:ext cx="887973" cy="128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Full set of playing cards isolated on white">
              <a:extLst>
                <a:ext uri="{FF2B5EF4-FFF2-40B4-BE49-F238E27FC236}">
                  <a16:creationId xmlns:a16="http://schemas.microsoft.com/office/drawing/2014/main" id="{2CE48995-FDCB-E914-5950-1520001660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500"/>
            <a:stretch/>
          </p:blipFill>
          <p:spPr bwMode="auto">
            <a:xfrm>
              <a:off x="2355150" y="1704023"/>
              <a:ext cx="887973" cy="128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Full set of playing cards isolated on white">
              <a:extLst>
                <a:ext uri="{FF2B5EF4-FFF2-40B4-BE49-F238E27FC236}">
                  <a16:creationId xmlns:a16="http://schemas.microsoft.com/office/drawing/2014/main" id="{C87E2FD4-F0F9-957A-E862-677A38C85D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32"/>
            <a:stretch/>
          </p:blipFill>
          <p:spPr bwMode="auto">
            <a:xfrm rot="1074596">
              <a:off x="2497024" y="1776414"/>
              <a:ext cx="887973" cy="128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Full set of playing cards isolated on white">
              <a:extLst>
                <a:ext uri="{FF2B5EF4-FFF2-40B4-BE49-F238E27FC236}">
                  <a16:creationId xmlns:a16="http://schemas.microsoft.com/office/drawing/2014/main" id="{5B6E8F9F-8E32-01FB-AFB9-225482C4B9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259"/>
            <a:stretch/>
          </p:blipFill>
          <p:spPr bwMode="auto">
            <a:xfrm rot="1990438">
              <a:off x="2643288" y="1933225"/>
              <a:ext cx="887973" cy="128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D25D308-5FDE-6B6C-58ED-C14032525AF7}"/>
              </a:ext>
            </a:extLst>
          </p:cNvPr>
          <p:cNvSpPr txBox="1"/>
          <p:nvPr/>
        </p:nvSpPr>
        <p:spPr>
          <a:xfrm>
            <a:off x="14997777" y="1051241"/>
            <a:ext cx="61863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sym typeface="Lato Regular"/>
              </a:rPr>
              <a:t>“hands” of possible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2F95477-E5DF-EC1A-8B96-66232713B595}"/>
                  </a:ext>
                </a:extLst>
              </p:cNvPr>
              <p:cNvSpPr txBox="1"/>
              <p:nvPr/>
            </p:nvSpPr>
            <p:spPr>
              <a:xfrm>
                <a:off x="23237408" y="4449634"/>
                <a:ext cx="534750" cy="1201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2438338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0" lang="en-US" sz="4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Lato Regular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sz="4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Lato Regular"/>
                              </a:rPr>
                            </m:ctrlPr>
                          </m:mPr>
                          <m:mr>
                            <m:e>
                              <m:r>
                                <a:rPr kumimoji="0" lang="en-US" sz="4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 Regular"/>
                                </a:rPr>
                                <m:t>𝑚</m:t>
                              </m:r>
                            </m:e>
                          </m:mr>
                          <m:mr>
                            <m:e>
                              <m:r>
                                <a:rPr kumimoji="0" lang="en-US" sz="4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sym typeface="Lato Regular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sz="4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sym typeface="Lato Regular"/>
                  </a:rPr>
                  <a:t>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2F95477-E5DF-EC1A-8B96-66232713B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7408" y="4449634"/>
                <a:ext cx="534750" cy="1201419"/>
              </a:xfrm>
              <a:prstGeom prst="rect">
                <a:avLst/>
              </a:prstGeom>
              <a:blipFill>
                <a:blip r:embed="rId12"/>
                <a:stretch>
                  <a:fillRect l="-45455" r="-153409" b="-10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9" name="TextBox 488">
                <a:extLst>
                  <a:ext uri="{FF2B5EF4-FFF2-40B4-BE49-F238E27FC236}">
                    <a16:creationId xmlns:a16="http://schemas.microsoft.com/office/drawing/2014/main" id="{1134AEBF-4BCA-3822-C235-A42E63F70547}"/>
                  </a:ext>
                </a:extLst>
              </p:cNvPr>
              <p:cNvSpPr txBox="1"/>
              <p:nvPr/>
            </p:nvSpPr>
            <p:spPr>
              <a:xfrm>
                <a:off x="1289314" y="3901998"/>
                <a:ext cx="801001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438338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Gill Sans MT" panose="020B0502020104020203" pitchFamily="34" charset="0"/>
                    <a:sym typeface="Lato Regular"/>
                  </a:rPr>
                  <a:t>when random element 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Lato Regular"/>
                      </a:rPr>
                      <m:t>𝑣</m:t>
                    </m:r>
                  </m:oMath>
                </a14:m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Gill Sans MT" panose="020B0502020104020203" pitchFamily="34" charset="0"/>
                    <a:sym typeface="Lato Regular"/>
                  </a:rPr>
                  <a:t> arrives</a:t>
                </a:r>
              </a:p>
            </p:txBody>
          </p:sp>
        </mc:Choice>
        <mc:Fallback xmlns="">
          <p:sp>
            <p:nvSpPr>
              <p:cNvPr id="489" name="TextBox 488">
                <a:extLst>
                  <a:ext uri="{FF2B5EF4-FFF2-40B4-BE49-F238E27FC236}">
                    <a16:creationId xmlns:a16="http://schemas.microsoft.com/office/drawing/2014/main" id="{1134AEBF-4BCA-3822-C235-A42E63F70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314" y="3901998"/>
                <a:ext cx="8010017" cy="769441"/>
              </a:xfrm>
              <a:prstGeom prst="rect">
                <a:avLst/>
              </a:prstGeom>
              <a:blipFill>
                <a:blip r:embed="rId13"/>
                <a:stretch>
                  <a:fillRect l="-3123"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0" name="TextBox 489">
                <a:extLst>
                  <a:ext uri="{FF2B5EF4-FFF2-40B4-BE49-F238E27FC236}">
                    <a16:creationId xmlns:a16="http://schemas.microsoft.com/office/drawing/2014/main" id="{13A5C327-EF41-F50D-6805-CABDF9540E1E}"/>
                  </a:ext>
                </a:extLst>
              </p:cNvPr>
              <p:cNvSpPr txBox="1"/>
              <p:nvPr/>
            </p:nvSpPr>
            <p:spPr>
              <a:xfrm>
                <a:off x="2514070" y="6918178"/>
                <a:ext cx="953729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438338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Gill Sans MT" panose="020B0502020104020203" pitchFamily="34" charset="0"/>
                    <a:sym typeface="Lato Regular"/>
                  </a:rPr>
                  <a:t>2.</a:t>
                </a:r>
                <a:r>
                  <a:rPr kumimoji="0" lang="en-US" sz="4400" b="0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Gill Sans MT" panose="020B0502020104020203" pitchFamily="34" charset="0"/>
                    <a:sym typeface="Lato Regular"/>
                  </a:rPr>
                  <a:t> </a:t>
                </a:r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Gill Sans MT" panose="020B0502020104020203" pitchFamily="34" charset="0"/>
                    <a:sym typeface="Lato Regular"/>
                  </a:rPr>
                  <a:t>remove sols that don’t cover 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Lato Regular"/>
                      </a:rPr>
                      <m:t>𝑣</m:t>
                    </m:r>
                  </m:oMath>
                </a14:m>
                <a:endPara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490" name="TextBox 489">
                <a:extLst>
                  <a:ext uri="{FF2B5EF4-FFF2-40B4-BE49-F238E27FC236}">
                    <a16:creationId xmlns:a16="http://schemas.microsoft.com/office/drawing/2014/main" id="{13A5C327-EF41-F50D-6805-CABDF9540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70" y="6918178"/>
                <a:ext cx="9537294" cy="769441"/>
              </a:xfrm>
              <a:prstGeom prst="rect">
                <a:avLst/>
              </a:prstGeom>
              <a:blipFill>
                <a:blip r:embed="rId14"/>
                <a:stretch>
                  <a:fillRect l="-2556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1" name="TextBox 490">
                <a:extLst>
                  <a:ext uri="{FF2B5EF4-FFF2-40B4-BE49-F238E27FC236}">
                    <a16:creationId xmlns:a16="http://schemas.microsoft.com/office/drawing/2014/main" id="{16DE3958-045B-965B-C6D7-161E202B6BC1}"/>
                  </a:ext>
                </a:extLst>
              </p:cNvPr>
              <p:cNvSpPr txBox="1"/>
              <p:nvPr/>
            </p:nvSpPr>
            <p:spPr>
              <a:xfrm>
                <a:off x="2514070" y="5410088"/>
                <a:ext cx="783929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438338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Lato Regular"/>
                      </a:rPr>
                      <m:t>1</m:t>
                    </m:r>
                  </m:oMath>
                </a14:m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Gill Sans MT" panose="020B0502020104020203" pitchFamily="34" charset="0"/>
                    <a:sym typeface="Lato Regular"/>
                  </a:rPr>
                  <a:t>. select random remaining hand</a:t>
                </a:r>
                <a:endPara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491" name="TextBox 490">
                <a:extLst>
                  <a:ext uri="{FF2B5EF4-FFF2-40B4-BE49-F238E27FC236}">
                    <a16:creationId xmlns:a16="http://schemas.microsoft.com/office/drawing/2014/main" id="{16DE3958-045B-965B-C6D7-161E202B6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70" y="5410088"/>
                <a:ext cx="7839290" cy="769441"/>
              </a:xfrm>
              <a:prstGeom prst="rect">
                <a:avLst/>
              </a:prstGeom>
              <a:blipFill>
                <a:blip r:embed="rId15"/>
                <a:stretch>
                  <a:fillRect t="-15748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2" name="TextBox 491">
                <a:extLst>
                  <a:ext uri="{FF2B5EF4-FFF2-40B4-BE49-F238E27FC236}">
                    <a16:creationId xmlns:a16="http://schemas.microsoft.com/office/drawing/2014/main" id="{6AC8C18D-0958-FBBF-D80A-3E1DCE9E52A9}"/>
                  </a:ext>
                </a:extLst>
              </p:cNvPr>
              <p:cNvSpPr txBox="1"/>
              <p:nvPr/>
            </p:nvSpPr>
            <p:spPr>
              <a:xfrm>
                <a:off x="2514070" y="7672223"/>
                <a:ext cx="656471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438338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Gill Sans MT" panose="020B0502020104020203" pitchFamily="34" charset="0"/>
                    <a:sym typeface="Lato Regular"/>
                  </a:rPr>
                  <a:t>pick any set covering 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Lato Regular"/>
                      </a:rPr>
                      <m:t>𝑣</m:t>
                    </m:r>
                  </m:oMath>
                </a14:m>
                <a:endPara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492" name="TextBox 491">
                <a:extLst>
                  <a:ext uri="{FF2B5EF4-FFF2-40B4-BE49-F238E27FC236}">
                    <a16:creationId xmlns:a16="http://schemas.microsoft.com/office/drawing/2014/main" id="{6AC8C18D-0958-FBBF-D80A-3E1DCE9E5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70" y="7672223"/>
                <a:ext cx="6564719" cy="769441"/>
              </a:xfrm>
              <a:prstGeom prst="rect">
                <a:avLst/>
              </a:prstGeom>
              <a:blipFill>
                <a:blip r:embed="rId16"/>
                <a:stretch>
                  <a:fillRect l="-3714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3" name="TextBox 492">
            <a:extLst>
              <a:ext uri="{FF2B5EF4-FFF2-40B4-BE49-F238E27FC236}">
                <a16:creationId xmlns:a16="http://schemas.microsoft.com/office/drawing/2014/main" id="{929966CD-4ABB-CB7F-6876-049ACD5CFCBC}"/>
              </a:ext>
            </a:extLst>
          </p:cNvPr>
          <p:cNvSpPr txBox="1"/>
          <p:nvPr/>
        </p:nvSpPr>
        <p:spPr>
          <a:xfrm>
            <a:off x="3751991" y="6164133"/>
            <a:ext cx="60830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 pitchFamily="34" charset="0"/>
                <a:sym typeface="Lato Regular"/>
              </a:rPr>
              <a:t>pick random set from it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Lato Regular"/>
            </a:endParaRPr>
          </a:p>
        </p:txBody>
      </p:sp>
      <p:grpSp>
        <p:nvGrpSpPr>
          <p:cNvPr id="495" name="Group 494">
            <a:extLst>
              <a:ext uri="{FF2B5EF4-FFF2-40B4-BE49-F238E27FC236}">
                <a16:creationId xmlns:a16="http://schemas.microsoft.com/office/drawing/2014/main" id="{E374B32B-88E2-9D1A-B136-68004816A8E5}"/>
              </a:ext>
            </a:extLst>
          </p:cNvPr>
          <p:cNvGrpSpPr/>
          <p:nvPr/>
        </p:nvGrpSpPr>
        <p:grpSpPr>
          <a:xfrm>
            <a:off x="20389492" y="4368873"/>
            <a:ext cx="1740950" cy="1738717"/>
            <a:chOff x="1882975" y="1562876"/>
            <a:chExt cx="1648286" cy="16506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96" name="Picture 4" descr="Full set of playing cards isolated on white">
              <a:extLst>
                <a:ext uri="{FF2B5EF4-FFF2-40B4-BE49-F238E27FC236}">
                  <a16:creationId xmlns:a16="http://schemas.microsoft.com/office/drawing/2014/main" id="{822331CA-EED5-E567-C982-04E4D6287F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9222214">
              <a:off x="1882975" y="1635878"/>
              <a:ext cx="877402" cy="1231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7" name="Picture 4" descr="Full set of playing cards isolated on white">
              <a:extLst>
                <a:ext uri="{FF2B5EF4-FFF2-40B4-BE49-F238E27FC236}">
                  <a16:creationId xmlns:a16="http://schemas.microsoft.com/office/drawing/2014/main" id="{D5231489-C553-1F17-E112-377C847567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20281952">
              <a:off x="2078101" y="1562876"/>
              <a:ext cx="887973" cy="128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8" name="Picture 4" descr="Full set of playing cards isolated on white">
              <a:extLst>
                <a:ext uri="{FF2B5EF4-FFF2-40B4-BE49-F238E27FC236}">
                  <a16:creationId xmlns:a16="http://schemas.microsoft.com/office/drawing/2014/main" id="{E45FB4DC-F23E-CBE8-3F7C-E4C6574A29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500"/>
            <a:stretch/>
          </p:blipFill>
          <p:spPr bwMode="auto">
            <a:xfrm>
              <a:off x="2355150" y="1704023"/>
              <a:ext cx="887973" cy="128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9" name="Picture 4" descr="Full set of playing cards isolated on white">
              <a:extLst>
                <a:ext uri="{FF2B5EF4-FFF2-40B4-BE49-F238E27FC236}">
                  <a16:creationId xmlns:a16="http://schemas.microsoft.com/office/drawing/2014/main" id="{416E282B-0856-F1D7-3DDA-FB62ABB715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32"/>
            <a:stretch/>
          </p:blipFill>
          <p:spPr bwMode="auto">
            <a:xfrm rot="1074596">
              <a:off x="2497024" y="1776414"/>
              <a:ext cx="887973" cy="128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0" name="Picture 4" descr="Full set of playing cards isolated on white">
              <a:extLst>
                <a:ext uri="{FF2B5EF4-FFF2-40B4-BE49-F238E27FC236}">
                  <a16:creationId xmlns:a16="http://schemas.microsoft.com/office/drawing/2014/main" id="{D2ACD9F3-EB22-AAF1-85BC-6FADBBBD10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259"/>
            <a:stretch/>
          </p:blipFill>
          <p:spPr bwMode="auto">
            <a:xfrm rot="1990438">
              <a:off x="2643288" y="1933225"/>
              <a:ext cx="887973" cy="128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01" name="Picture 4" descr="Full set of playing cards isolated on white">
            <a:extLst>
              <a:ext uri="{FF2B5EF4-FFF2-40B4-BE49-F238E27FC236}">
                <a16:creationId xmlns:a16="http://schemas.microsoft.com/office/drawing/2014/main" id="{A48059F4-814B-2DF5-01D1-EE4F311654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59"/>
          <a:stretch/>
        </p:blipFill>
        <p:spPr bwMode="auto">
          <a:xfrm>
            <a:off x="16666975" y="11452295"/>
            <a:ext cx="637336" cy="93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" name="Picture 4" descr="Full set of playing cards isolated on white">
            <a:extLst>
              <a:ext uri="{FF2B5EF4-FFF2-40B4-BE49-F238E27FC236}">
                <a16:creationId xmlns:a16="http://schemas.microsoft.com/office/drawing/2014/main" id="{48EC2309-391B-1F4D-B34C-54E3909A7E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793706" y="11459269"/>
            <a:ext cx="637336" cy="93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3" name="TextBox 502">
                <a:extLst>
                  <a:ext uri="{FF2B5EF4-FFF2-40B4-BE49-F238E27FC236}">
                    <a16:creationId xmlns:a16="http://schemas.microsoft.com/office/drawing/2014/main" id="{C7FACEDA-C149-5675-791B-0C34BE438756}"/>
                  </a:ext>
                </a:extLst>
              </p:cNvPr>
              <p:cNvSpPr txBox="1"/>
              <p:nvPr/>
            </p:nvSpPr>
            <p:spPr>
              <a:xfrm>
                <a:off x="1988702" y="4656043"/>
                <a:ext cx="979813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438338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Gill Sans MT" panose="020B0502020104020203" pitchFamily="34" charset="0"/>
                    <a:sym typeface="Lato Regular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Lato Regular"/>
                      </a:rPr>
                      <m:t>𝑣</m:t>
                    </m:r>
                  </m:oMath>
                </a14:m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Gill Sans MT" panose="020B0502020104020203" pitchFamily="34" charset="0"/>
                    <a:sym typeface="Lato Regular"/>
                  </a:rPr>
                  <a:t> not already covered, in parallel:</a:t>
                </a:r>
              </a:p>
            </p:txBody>
          </p:sp>
        </mc:Choice>
        <mc:Fallback xmlns="">
          <p:sp>
            <p:nvSpPr>
              <p:cNvPr id="503" name="TextBox 502">
                <a:extLst>
                  <a:ext uri="{FF2B5EF4-FFF2-40B4-BE49-F238E27FC236}">
                    <a16:creationId xmlns:a16="http://schemas.microsoft.com/office/drawing/2014/main" id="{C7FACEDA-C149-5675-791B-0C34BE438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702" y="4656043"/>
                <a:ext cx="9798137" cy="769441"/>
              </a:xfrm>
              <a:prstGeom prst="rect">
                <a:avLst/>
              </a:prstGeom>
              <a:blipFill>
                <a:blip r:embed="rId17"/>
                <a:stretch>
                  <a:fillRect l="-2488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6" name="TextBox 505">
            <a:extLst>
              <a:ext uri="{FF2B5EF4-FFF2-40B4-BE49-F238E27FC236}">
                <a16:creationId xmlns:a16="http://schemas.microsoft.com/office/drawing/2014/main" id="{B9A960D0-6C24-12F9-59FA-BD51320A7285}"/>
              </a:ext>
            </a:extLst>
          </p:cNvPr>
          <p:cNvSpPr txBox="1"/>
          <p:nvPr/>
        </p:nvSpPr>
        <p:spPr>
          <a:xfrm>
            <a:off x="1032194" y="10134877"/>
            <a:ext cx="163684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 Regular"/>
                <a:sym typeface="Lato Regular"/>
              </a:rPr>
              <a:t>Main Q: </a:t>
            </a: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 Regular"/>
                <a:sym typeface="Lato Regular"/>
              </a:rPr>
              <a:t>how many</a:t>
            </a:r>
            <a:r>
              <a:rPr kumimoji="0" lang="en-US" sz="400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 Regular"/>
                <a:sym typeface="Lato Regular"/>
              </a:rPr>
              <a:t> elements uncovered on arrival?</a:t>
            </a:r>
            <a:endParaRPr kumimoji="0" lang="en-US" sz="4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ato Regular"/>
              <a:sym typeface="Lato Regular"/>
            </a:endParaRPr>
          </a:p>
        </p:txBody>
      </p:sp>
      <p:pic>
        <p:nvPicPr>
          <p:cNvPr id="510" name="Picture 509" descr="Full set of playing cards isolated on white">
            <a:extLst>
              <a:ext uri="{FF2B5EF4-FFF2-40B4-BE49-F238E27FC236}">
                <a16:creationId xmlns:a16="http://schemas.microsoft.com/office/drawing/2014/main" id="{4DA55E18-04BD-83C1-6395-2A61AEAFCB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597039" y="11459269"/>
            <a:ext cx="720898" cy="92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1" name="Picture 4" descr="Full set of playing cards isolated on white">
            <a:extLst>
              <a:ext uri="{FF2B5EF4-FFF2-40B4-BE49-F238E27FC236}">
                <a16:creationId xmlns:a16="http://schemas.microsoft.com/office/drawing/2014/main" id="{1ED2F5FC-04A4-C790-F47B-F6EF5529D6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583511" y="11459269"/>
            <a:ext cx="720896" cy="99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" name="Rectangle 511">
            <a:extLst>
              <a:ext uri="{FF2B5EF4-FFF2-40B4-BE49-F238E27FC236}">
                <a16:creationId xmlns:a16="http://schemas.microsoft.com/office/drawing/2014/main" id="{707751E4-50DB-D775-171A-516020A1681A}"/>
              </a:ext>
            </a:extLst>
          </p:cNvPr>
          <p:cNvSpPr/>
          <p:nvPr/>
        </p:nvSpPr>
        <p:spPr>
          <a:xfrm>
            <a:off x="15511204" y="11221240"/>
            <a:ext cx="7050049" cy="1482434"/>
          </a:xfrm>
          <a:prstGeom prst="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old"/>
              <a:ea typeface="Lato Bold"/>
              <a:cs typeface="Lato Bold"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3" name="TextBox 512">
                <a:extLst>
                  <a:ext uri="{FF2B5EF4-FFF2-40B4-BE49-F238E27FC236}">
                    <a16:creationId xmlns:a16="http://schemas.microsoft.com/office/drawing/2014/main" id="{06621C7E-1903-EF66-5BFA-6C3E2BC43DD6}"/>
                  </a:ext>
                </a:extLst>
              </p:cNvPr>
              <p:cNvSpPr txBox="1"/>
              <p:nvPr/>
            </p:nvSpPr>
            <p:spPr>
              <a:xfrm>
                <a:off x="14002768" y="11587770"/>
                <a:ext cx="159760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438338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4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Sol</m:t>
                      </m:r>
                      <m:r>
                        <a:rPr kumimoji="0" lang="en-US" sz="4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 </m:t>
                      </m:r>
                      <m:r>
                        <a:rPr kumimoji="0" lang="en-US" sz="4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𝑅</m:t>
                      </m:r>
                      <m:r>
                        <a:rPr kumimoji="0" lang="en-US" sz="4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:</m:t>
                      </m:r>
                    </m:oMath>
                  </m:oMathPara>
                </a14:m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 panose="020B0502020104020203" pitchFamily="34" charset="0"/>
                  <a:sym typeface="Lato Regular"/>
                </a:endParaRPr>
              </a:p>
            </p:txBody>
          </p:sp>
        </mc:Choice>
        <mc:Fallback xmlns="">
          <p:sp>
            <p:nvSpPr>
              <p:cNvPr id="513" name="TextBox 512">
                <a:extLst>
                  <a:ext uri="{FF2B5EF4-FFF2-40B4-BE49-F238E27FC236}">
                    <a16:creationId xmlns:a16="http://schemas.microsoft.com/office/drawing/2014/main" id="{06621C7E-1903-EF66-5BFA-6C3E2BC43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2768" y="11587770"/>
                <a:ext cx="1597603" cy="70788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8" name="Group 457">
            <a:extLst>
              <a:ext uri="{FF2B5EF4-FFF2-40B4-BE49-F238E27FC236}">
                <a16:creationId xmlns:a16="http://schemas.microsoft.com/office/drawing/2014/main" id="{04E29E5B-9E22-37E8-67F4-EED97E5E1B4E}"/>
              </a:ext>
            </a:extLst>
          </p:cNvPr>
          <p:cNvGrpSpPr/>
          <p:nvPr/>
        </p:nvGrpSpPr>
        <p:grpSpPr>
          <a:xfrm>
            <a:off x="14062880" y="2119222"/>
            <a:ext cx="2107351" cy="1783946"/>
            <a:chOff x="3388650" y="2903088"/>
            <a:chExt cx="2494756" cy="21642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59" name="Picture 4" descr="Full set of playing cards isolated on white">
              <a:extLst>
                <a:ext uri="{FF2B5EF4-FFF2-40B4-BE49-F238E27FC236}">
                  <a16:creationId xmlns:a16="http://schemas.microsoft.com/office/drawing/2014/main" id="{4F7656DA-6156-20A1-CAC6-94CD327B8E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9699812">
              <a:off x="3388650" y="3002898"/>
              <a:ext cx="1215451" cy="1817966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0" name="Picture 4" descr="Full set of playing cards isolated on white">
              <a:extLst>
                <a:ext uri="{FF2B5EF4-FFF2-40B4-BE49-F238E27FC236}">
                  <a16:creationId xmlns:a16="http://schemas.microsoft.com/office/drawing/2014/main" id="{081E4EE2-F261-B00F-F72A-C8A0EB22C8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588"/>
            <a:stretch/>
          </p:blipFill>
          <p:spPr bwMode="auto">
            <a:xfrm rot="20896855">
              <a:off x="3707044" y="2903088"/>
              <a:ext cx="1215451" cy="1951526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1" name="Picture 4" descr="Full set of playing cards isolated on white">
              <a:extLst>
                <a:ext uri="{FF2B5EF4-FFF2-40B4-BE49-F238E27FC236}">
                  <a16:creationId xmlns:a16="http://schemas.microsoft.com/office/drawing/2014/main" id="{7696459D-2A17-7233-3D1B-BE6F3037A8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181"/>
            <a:stretch/>
          </p:blipFill>
          <p:spPr bwMode="auto">
            <a:xfrm rot="259139">
              <a:off x="4000696" y="2967050"/>
              <a:ext cx="1215451" cy="1828093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2" name="Picture 4" descr="Full set of playing cards isolated on white">
              <a:extLst>
                <a:ext uri="{FF2B5EF4-FFF2-40B4-BE49-F238E27FC236}">
                  <a16:creationId xmlns:a16="http://schemas.microsoft.com/office/drawing/2014/main" id="{6DDB3A6B-35D7-3009-FB98-3185B3600D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197"/>
            <a:stretch/>
          </p:blipFill>
          <p:spPr bwMode="auto">
            <a:xfrm rot="1593325">
              <a:off x="4253226" y="3239206"/>
              <a:ext cx="1111606" cy="1828093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3" name="Picture 4" descr="Full set of playing cards isolated on white">
              <a:extLst>
                <a:ext uri="{FF2B5EF4-FFF2-40B4-BE49-F238E27FC236}">
                  <a16:creationId xmlns:a16="http://schemas.microsoft.com/office/drawing/2014/main" id="{BE4A948D-49D4-DED6-A448-4D71E78532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589"/>
            <a:stretch/>
          </p:blipFill>
          <p:spPr bwMode="auto">
            <a:xfrm rot="2708644">
              <a:off x="4413557" y="3429880"/>
              <a:ext cx="1111606" cy="1828093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0" name="Group 479">
            <a:extLst>
              <a:ext uri="{FF2B5EF4-FFF2-40B4-BE49-F238E27FC236}">
                <a16:creationId xmlns:a16="http://schemas.microsoft.com/office/drawing/2014/main" id="{E51EA849-DF9F-C6D2-00E3-E4E766614874}"/>
              </a:ext>
            </a:extLst>
          </p:cNvPr>
          <p:cNvGrpSpPr/>
          <p:nvPr/>
        </p:nvGrpSpPr>
        <p:grpSpPr>
          <a:xfrm>
            <a:off x="17288450" y="2207726"/>
            <a:ext cx="2042659" cy="1602597"/>
            <a:chOff x="17288450" y="2207726"/>
            <a:chExt cx="2042659" cy="1602597"/>
          </a:xfrm>
        </p:grpSpPr>
        <p:pic>
          <p:nvPicPr>
            <p:cNvPr id="465" name="Picture 4" descr="Full set of playing cards isolated on white">
              <a:extLst>
                <a:ext uri="{FF2B5EF4-FFF2-40B4-BE49-F238E27FC236}">
                  <a16:creationId xmlns:a16="http://schemas.microsoft.com/office/drawing/2014/main" id="{76F09C33-37E9-E531-4B4E-7D1043E380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9222214">
              <a:off x="17288450" y="2286042"/>
              <a:ext cx="1032110" cy="1321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6" name="Picture 4" descr="Full set of playing cards isolated on white">
              <a:extLst>
                <a:ext uri="{FF2B5EF4-FFF2-40B4-BE49-F238E27FC236}">
                  <a16:creationId xmlns:a16="http://schemas.microsoft.com/office/drawing/2014/main" id="{87A6AF1D-4CBE-75EF-4195-69B86C861B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20281952">
              <a:off x="17517982" y="2207726"/>
              <a:ext cx="1044545" cy="1373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7" name="Picture 4" descr="Full set of playing cards isolated on white">
              <a:extLst>
                <a:ext uri="{FF2B5EF4-FFF2-40B4-BE49-F238E27FC236}">
                  <a16:creationId xmlns:a16="http://schemas.microsoft.com/office/drawing/2014/main" id="{632DA60E-7763-134E-4EB4-CA7896FA49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500"/>
            <a:stretch/>
          </p:blipFill>
          <p:spPr bwMode="auto">
            <a:xfrm>
              <a:off x="17843881" y="2359147"/>
              <a:ext cx="1044545" cy="1373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8" name="Picture 4" descr="Full set of playing cards isolated on white">
              <a:extLst>
                <a:ext uri="{FF2B5EF4-FFF2-40B4-BE49-F238E27FC236}">
                  <a16:creationId xmlns:a16="http://schemas.microsoft.com/office/drawing/2014/main" id="{3BDC8C35-1639-C1D1-A23F-A9F840E52B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32"/>
            <a:stretch/>
          </p:blipFill>
          <p:spPr bwMode="auto">
            <a:xfrm rot="1074596">
              <a:off x="18010771" y="2436808"/>
              <a:ext cx="1044545" cy="1373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0" name="Picture 6">
              <a:extLst>
                <a:ext uri="{FF2B5EF4-FFF2-40B4-BE49-F238E27FC236}">
                  <a16:creationId xmlns:a16="http://schemas.microsoft.com/office/drawing/2014/main" id="{DF9B9F99-9EE1-9BA2-1B3C-099025E9EB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2818104">
              <a:off x="18227526" y="2677774"/>
              <a:ext cx="898599" cy="1308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1" name="Group 480">
            <a:extLst>
              <a:ext uri="{FF2B5EF4-FFF2-40B4-BE49-F238E27FC236}">
                <a16:creationId xmlns:a16="http://schemas.microsoft.com/office/drawing/2014/main" id="{87C27D9A-BA13-8141-E224-1ED988A54D62}"/>
              </a:ext>
            </a:extLst>
          </p:cNvPr>
          <p:cNvGrpSpPr/>
          <p:nvPr/>
        </p:nvGrpSpPr>
        <p:grpSpPr>
          <a:xfrm>
            <a:off x="20119260" y="2130084"/>
            <a:ext cx="1987131" cy="1827618"/>
            <a:chOff x="20816956" y="2105505"/>
            <a:chExt cx="1987131" cy="1827618"/>
          </a:xfrm>
        </p:grpSpPr>
        <p:pic>
          <p:nvPicPr>
            <p:cNvPr id="472" name="Picture 4" descr="Full set of playing cards isolated on white">
              <a:extLst>
                <a:ext uri="{FF2B5EF4-FFF2-40B4-BE49-F238E27FC236}">
                  <a16:creationId xmlns:a16="http://schemas.microsoft.com/office/drawing/2014/main" id="{4A8C2C8B-7B01-0646-C120-6B0E21D6C1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9699812">
              <a:off x="20816956" y="2187778"/>
              <a:ext cx="1026706" cy="1498538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3" name="Picture 4" descr="Full set of playing cards isolated on white">
              <a:extLst>
                <a:ext uri="{FF2B5EF4-FFF2-40B4-BE49-F238E27FC236}">
                  <a16:creationId xmlns:a16="http://schemas.microsoft.com/office/drawing/2014/main" id="{AE5DD13C-0730-B22E-7474-B6FD5613F7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588"/>
            <a:stretch/>
          </p:blipFill>
          <p:spPr bwMode="auto">
            <a:xfrm rot="20896855">
              <a:off x="21085907" y="2105505"/>
              <a:ext cx="1026706" cy="1608631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4" name="Picture 4" descr="Full set of playing cards isolated on white">
              <a:extLst>
                <a:ext uri="{FF2B5EF4-FFF2-40B4-BE49-F238E27FC236}">
                  <a16:creationId xmlns:a16="http://schemas.microsoft.com/office/drawing/2014/main" id="{2D25E6FC-BEF9-A906-552D-0ACF724E20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181"/>
            <a:stretch/>
          </p:blipFill>
          <p:spPr bwMode="auto">
            <a:xfrm rot="259139">
              <a:off x="21333959" y="2158228"/>
              <a:ext cx="1026706" cy="1506886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5" name="Picture 4" descr="Full set of playing cards isolated on white">
              <a:extLst>
                <a:ext uri="{FF2B5EF4-FFF2-40B4-BE49-F238E27FC236}">
                  <a16:creationId xmlns:a16="http://schemas.microsoft.com/office/drawing/2014/main" id="{C36F8BC7-3C39-A8C1-C19D-FBE11B8031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197"/>
            <a:stretch/>
          </p:blipFill>
          <p:spPr bwMode="auto">
            <a:xfrm rot="1593325">
              <a:off x="21547274" y="2382565"/>
              <a:ext cx="938987" cy="1506886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7" name="Picture 4" descr="Full set of playing cards isolated on white">
              <a:extLst>
                <a:ext uri="{FF2B5EF4-FFF2-40B4-BE49-F238E27FC236}">
                  <a16:creationId xmlns:a16="http://schemas.microsoft.com/office/drawing/2014/main" id="{44BD790C-81F4-4AB0-5E63-90EC731222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259"/>
            <a:stretch/>
          </p:blipFill>
          <p:spPr bwMode="auto">
            <a:xfrm rot="1990438">
              <a:off x="21759542" y="2559607"/>
              <a:ext cx="1044545" cy="1373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4" name="Group 593">
            <a:extLst>
              <a:ext uri="{FF2B5EF4-FFF2-40B4-BE49-F238E27FC236}">
                <a16:creationId xmlns:a16="http://schemas.microsoft.com/office/drawing/2014/main" id="{1CB20A42-BE64-6F68-27BE-97E3891AC078}"/>
              </a:ext>
            </a:extLst>
          </p:cNvPr>
          <p:cNvGrpSpPr/>
          <p:nvPr/>
        </p:nvGrpSpPr>
        <p:grpSpPr>
          <a:xfrm>
            <a:off x="16230706" y="7708745"/>
            <a:ext cx="4374424" cy="1434910"/>
            <a:chOff x="15473346" y="7370042"/>
            <a:chExt cx="4374424" cy="1434910"/>
          </a:xfrm>
          <a:solidFill>
            <a:schemeClr val="tx1">
              <a:lumMod val="95000"/>
            </a:schemeClr>
          </a:solidFill>
        </p:grpSpPr>
        <p:sp>
          <p:nvSpPr>
            <p:cNvPr id="554" name="Oval 553">
              <a:extLst>
                <a:ext uri="{FF2B5EF4-FFF2-40B4-BE49-F238E27FC236}">
                  <a16:creationId xmlns:a16="http://schemas.microsoft.com/office/drawing/2014/main" id="{F4AE2C53-F688-D424-E183-DE46DB454493}"/>
                </a:ext>
              </a:extLst>
            </p:cNvPr>
            <p:cNvSpPr/>
            <p:nvPr/>
          </p:nvSpPr>
          <p:spPr>
            <a:xfrm>
              <a:off x="15478993" y="7372969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55" name="Oval 554">
              <a:extLst>
                <a:ext uri="{FF2B5EF4-FFF2-40B4-BE49-F238E27FC236}">
                  <a16:creationId xmlns:a16="http://schemas.microsoft.com/office/drawing/2014/main" id="{17FB237B-CF81-9E23-540A-5BACDF6B093E}"/>
                </a:ext>
              </a:extLst>
            </p:cNvPr>
            <p:cNvSpPr/>
            <p:nvPr/>
          </p:nvSpPr>
          <p:spPr>
            <a:xfrm>
              <a:off x="15473346" y="7771264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56" name="Oval 555">
              <a:extLst>
                <a:ext uri="{FF2B5EF4-FFF2-40B4-BE49-F238E27FC236}">
                  <a16:creationId xmlns:a16="http://schemas.microsoft.com/office/drawing/2014/main" id="{9958C353-7735-1D1B-E9E3-5423A18B1DEC}"/>
                </a:ext>
              </a:extLst>
            </p:cNvPr>
            <p:cNvSpPr/>
            <p:nvPr/>
          </p:nvSpPr>
          <p:spPr>
            <a:xfrm>
              <a:off x="15473346" y="8193226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57" name="Oval 556">
              <a:extLst>
                <a:ext uri="{FF2B5EF4-FFF2-40B4-BE49-F238E27FC236}">
                  <a16:creationId xmlns:a16="http://schemas.microsoft.com/office/drawing/2014/main" id="{2789A080-09A9-33D8-8A1C-56F288462C9B}"/>
                </a:ext>
              </a:extLst>
            </p:cNvPr>
            <p:cNvSpPr/>
            <p:nvPr/>
          </p:nvSpPr>
          <p:spPr>
            <a:xfrm>
              <a:off x="16085720" y="7372969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58" name="Oval 557">
              <a:extLst>
                <a:ext uri="{FF2B5EF4-FFF2-40B4-BE49-F238E27FC236}">
                  <a16:creationId xmlns:a16="http://schemas.microsoft.com/office/drawing/2014/main" id="{D5A47CB5-8284-5B32-204B-9DFDA426C78B}"/>
                </a:ext>
              </a:extLst>
            </p:cNvPr>
            <p:cNvSpPr/>
            <p:nvPr/>
          </p:nvSpPr>
          <p:spPr>
            <a:xfrm>
              <a:off x="16080073" y="7771264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59" name="Oval 558">
              <a:extLst>
                <a:ext uri="{FF2B5EF4-FFF2-40B4-BE49-F238E27FC236}">
                  <a16:creationId xmlns:a16="http://schemas.microsoft.com/office/drawing/2014/main" id="{DCED6098-13A9-FAF8-2AE6-20E3F7F2181A}"/>
                </a:ext>
              </a:extLst>
            </p:cNvPr>
            <p:cNvSpPr/>
            <p:nvPr/>
          </p:nvSpPr>
          <p:spPr>
            <a:xfrm>
              <a:off x="16080073" y="8193226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63" name="Oval 562">
              <a:extLst>
                <a:ext uri="{FF2B5EF4-FFF2-40B4-BE49-F238E27FC236}">
                  <a16:creationId xmlns:a16="http://schemas.microsoft.com/office/drawing/2014/main" id="{69C76DBA-D4E0-CC08-AEEF-247A47F028F4}"/>
                </a:ext>
              </a:extLst>
            </p:cNvPr>
            <p:cNvSpPr/>
            <p:nvPr/>
          </p:nvSpPr>
          <p:spPr>
            <a:xfrm>
              <a:off x="16648931" y="7370042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64" name="Oval 563">
              <a:extLst>
                <a:ext uri="{FF2B5EF4-FFF2-40B4-BE49-F238E27FC236}">
                  <a16:creationId xmlns:a16="http://schemas.microsoft.com/office/drawing/2014/main" id="{1D256707-7EE8-9EEC-9D1A-69385A950FB3}"/>
                </a:ext>
              </a:extLst>
            </p:cNvPr>
            <p:cNvSpPr/>
            <p:nvPr/>
          </p:nvSpPr>
          <p:spPr>
            <a:xfrm>
              <a:off x="16643284" y="7768337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65" name="Oval 564">
              <a:extLst>
                <a:ext uri="{FF2B5EF4-FFF2-40B4-BE49-F238E27FC236}">
                  <a16:creationId xmlns:a16="http://schemas.microsoft.com/office/drawing/2014/main" id="{B7EE1738-638A-1D69-2929-61164DCC5C93}"/>
                </a:ext>
              </a:extLst>
            </p:cNvPr>
            <p:cNvSpPr/>
            <p:nvPr/>
          </p:nvSpPr>
          <p:spPr>
            <a:xfrm>
              <a:off x="16643284" y="8190299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66" name="Oval 565">
              <a:extLst>
                <a:ext uri="{FF2B5EF4-FFF2-40B4-BE49-F238E27FC236}">
                  <a16:creationId xmlns:a16="http://schemas.microsoft.com/office/drawing/2014/main" id="{8280A6D3-3DCC-14D3-E773-7033AF825D94}"/>
                </a:ext>
              </a:extLst>
            </p:cNvPr>
            <p:cNvSpPr/>
            <p:nvPr/>
          </p:nvSpPr>
          <p:spPr>
            <a:xfrm>
              <a:off x="17255658" y="7370042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67" name="Oval 566">
              <a:extLst>
                <a:ext uri="{FF2B5EF4-FFF2-40B4-BE49-F238E27FC236}">
                  <a16:creationId xmlns:a16="http://schemas.microsoft.com/office/drawing/2014/main" id="{08614BE8-DB86-B17F-0207-02E09526C900}"/>
                </a:ext>
              </a:extLst>
            </p:cNvPr>
            <p:cNvSpPr/>
            <p:nvPr/>
          </p:nvSpPr>
          <p:spPr>
            <a:xfrm>
              <a:off x="17250011" y="7768337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68" name="Oval 567">
              <a:extLst>
                <a:ext uri="{FF2B5EF4-FFF2-40B4-BE49-F238E27FC236}">
                  <a16:creationId xmlns:a16="http://schemas.microsoft.com/office/drawing/2014/main" id="{91841D60-4593-DB71-7EBF-F4E230FEA404}"/>
                </a:ext>
              </a:extLst>
            </p:cNvPr>
            <p:cNvSpPr/>
            <p:nvPr/>
          </p:nvSpPr>
          <p:spPr>
            <a:xfrm>
              <a:off x="17250011" y="8190299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69" name="Oval 568">
              <a:extLst>
                <a:ext uri="{FF2B5EF4-FFF2-40B4-BE49-F238E27FC236}">
                  <a16:creationId xmlns:a16="http://schemas.microsoft.com/office/drawing/2014/main" id="{6DF1FDD9-0DAF-C0C8-63EB-E3D27908742C}"/>
                </a:ext>
              </a:extLst>
            </p:cNvPr>
            <p:cNvSpPr/>
            <p:nvPr/>
          </p:nvSpPr>
          <p:spPr>
            <a:xfrm>
              <a:off x="17888225" y="7373757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70" name="Oval 569">
              <a:extLst>
                <a:ext uri="{FF2B5EF4-FFF2-40B4-BE49-F238E27FC236}">
                  <a16:creationId xmlns:a16="http://schemas.microsoft.com/office/drawing/2014/main" id="{63AABF21-03D5-33B4-01B5-5797FC44C835}"/>
                </a:ext>
              </a:extLst>
            </p:cNvPr>
            <p:cNvSpPr/>
            <p:nvPr/>
          </p:nvSpPr>
          <p:spPr>
            <a:xfrm>
              <a:off x="17882578" y="7772052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71" name="Oval 570">
              <a:extLst>
                <a:ext uri="{FF2B5EF4-FFF2-40B4-BE49-F238E27FC236}">
                  <a16:creationId xmlns:a16="http://schemas.microsoft.com/office/drawing/2014/main" id="{FFF059CE-3F92-F608-B444-25791710031B}"/>
                </a:ext>
              </a:extLst>
            </p:cNvPr>
            <p:cNvSpPr/>
            <p:nvPr/>
          </p:nvSpPr>
          <p:spPr>
            <a:xfrm>
              <a:off x="17882578" y="8194014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72" name="Oval 571">
              <a:extLst>
                <a:ext uri="{FF2B5EF4-FFF2-40B4-BE49-F238E27FC236}">
                  <a16:creationId xmlns:a16="http://schemas.microsoft.com/office/drawing/2014/main" id="{22FE3CEF-D3AA-00A0-BD98-6DE98B80FF84}"/>
                </a:ext>
              </a:extLst>
            </p:cNvPr>
            <p:cNvSpPr/>
            <p:nvPr/>
          </p:nvSpPr>
          <p:spPr>
            <a:xfrm>
              <a:off x="18494952" y="7373757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73" name="Oval 572">
              <a:extLst>
                <a:ext uri="{FF2B5EF4-FFF2-40B4-BE49-F238E27FC236}">
                  <a16:creationId xmlns:a16="http://schemas.microsoft.com/office/drawing/2014/main" id="{B546F530-70A2-0385-FB97-0ED7F3AC19E9}"/>
                </a:ext>
              </a:extLst>
            </p:cNvPr>
            <p:cNvSpPr/>
            <p:nvPr/>
          </p:nvSpPr>
          <p:spPr>
            <a:xfrm>
              <a:off x="18489305" y="7772052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74" name="Oval 573">
              <a:extLst>
                <a:ext uri="{FF2B5EF4-FFF2-40B4-BE49-F238E27FC236}">
                  <a16:creationId xmlns:a16="http://schemas.microsoft.com/office/drawing/2014/main" id="{9A4124E7-6F70-3BC0-E945-151A3F067080}"/>
                </a:ext>
              </a:extLst>
            </p:cNvPr>
            <p:cNvSpPr/>
            <p:nvPr/>
          </p:nvSpPr>
          <p:spPr>
            <a:xfrm>
              <a:off x="18489305" y="8194014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75" name="Oval 574">
              <a:extLst>
                <a:ext uri="{FF2B5EF4-FFF2-40B4-BE49-F238E27FC236}">
                  <a16:creationId xmlns:a16="http://schemas.microsoft.com/office/drawing/2014/main" id="{7942A093-A175-F89D-BD73-331FA4359615}"/>
                </a:ext>
              </a:extLst>
            </p:cNvPr>
            <p:cNvSpPr/>
            <p:nvPr/>
          </p:nvSpPr>
          <p:spPr>
            <a:xfrm>
              <a:off x="19058163" y="7370830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76" name="Oval 575">
              <a:extLst>
                <a:ext uri="{FF2B5EF4-FFF2-40B4-BE49-F238E27FC236}">
                  <a16:creationId xmlns:a16="http://schemas.microsoft.com/office/drawing/2014/main" id="{FA3F2BD1-A243-796A-C017-3E519CD293AA}"/>
                </a:ext>
              </a:extLst>
            </p:cNvPr>
            <p:cNvSpPr/>
            <p:nvPr/>
          </p:nvSpPr>
          <p:spPr>
            <a:xfrm>
              <a:off x="19052516" y="7769125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77" name="Oval 576">
              <a:extLst>
                <a:ext uri="{FF2B5EF4-FFF2-40B4-BE49-F238E27FC236}">
                  <a16:creationId xmlns:a16="http://schemas.microsoft.com/office/drawing/2014/main" id="{BFAF8CDC-0638-E769-1808-069F22B8421C}"/>
                </a:ext>
              </a:extLst>
            </p:cNvPr>
            <p:cNvSpPr/>
            <p:nvPr/>
          </p:nvSpPr>
          <p:spPr>
            <a:xfrm>
              <a:off x="19052516" y="8191087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78" name="Oval 577">
              <a:extLst>
                <a:ext uri="{FF2B5EF4-FFF2-40B4-BE49-F238E27FC236}">
                  <a16:creationId xmlns:a16="http://schemas.microsoft.com/office/drawing/2014/main" id="{E2AC1935-89F8-A6F8-046D-B9D4EC4FFD8B}"/>
                </a:ext>
              </a:extLst>
            </p:cNvPr>
            <p:cNvSpPr/>
            <p:nvPr/>
          </p:nvSpPr>
          <p:spPr>
            <a:xfrm>
              <a:off x="19664890" y="7370830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79" name="Oval 578">
              <a:extLst>
                <a:ext uri="{FF2B5EF4-FFF2-40B4-BE49-F238E27FC236}">
                  <a16:creationId xmlns:a16="http://schemas.microsoft.com/office/drawing/2014/main" id="{29F1F3EF-5B2D-0748-4836-4B63F53DF161}"/>
                </a:ext>
              </a:extLst>
            </p:cNvPr>
            <p:cNvSpPr/>
            <p:nvPr/>
          </p:nvSpPr>
          <p:spPr>
            <a:xfrm>
              <a:off x="19659243" y="7769125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80" name="Oval 579">
              <a:extLst>
                <a:ext uri="{FF2B5EF4-FFF2-40B4-BE49-F238E27FC236}">
                  <a16:creationId xmlns:a16="http://schemas.microsoft.com/office/drawing/2014/main" id="{7A4D1C98-BC94-F389-7339-ABDEEB5DBD09}"/>
                </a:ext>
              </a:extLst>
            </p:cNvPr>
            <p:cNvSpPr/>
            <p:nvPr/>
          </p:nvSpPr>
          <p:spPr>
            <a:xfrm>
              <a:off x="19659243" y="8191087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81" name="Oval 580">
              <a:extLst>
                <a:ext uri="{FF2B5EF4-FFF2-40B4-BE49-F238E27FC236}">
                  <a16:creationId xmlns:a16="http://schemas.microsoft.com/office/drawing/2014/main" id="{C0D7071D-4C86-5660-BB1D-9835CB6F2471}"/>
                </a:ext>
              </a:extLst>
            </p:cNvPr>
            <p:cNvSpPr/>
            <p:nvPr/>
          </p:nvSpPr>
          <p:spPr>
            <a:xfrm>
              <a:off x="15473346" y="8621284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82" name="Oval 581">
              <a:extLst>
                <a:ext uri="{FF2B5EF4-FFF2-40B4-BE49-F238E27FC236}">
                  <a16:creationId xmlns:a16="http://schemas.microsoft.com/office/drawing/2014/main" id="{DD4485E3-3615-A75F-2E59-645B86F5C9A1}"/>
                </a:ext>
              </a:extLst>
            </p:cNvPr>
            <p:cNvSpPr/>
            <p:nvPr/>
          </p:nvSpPr>
          <p:spPr>
            <a:xfrm>
              <a:off x="16080073" y="8621284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83" name="Oval 582">
              <a:extLst>
                <a:ext uri="{FF2B5EF4-FFF2-40B4-BE49-F238E27FC236}">
                  <a16:creationId xmlns:a16="http://schemas.microsoft.com/office/drawing/2014/main" id="{68E5EA15-DFE6-5AEE-7A37-8EC122B58130}"/>
                </a:ext>
              </a:extLst>
            </p:cNvPr>
            <p:cNvSpPr/>
            <p:nvPr/>
          </p:nvSpPr>
          <p:spPr>
            <a:xfrm>
              <a:off x="16643284" y="8618357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84" name="Oval 583">
              <a:extLst>
                <a:ext uri="{FF2B5EF4-FFF2-40B4-BE49-F238E27FC236}">
                  <a16:creationId xmlns:a16="http://schemas.microsoft.com/office/drawing/2014/main" id="{6211DA19-630B-1DC0-1675-E6BCBBF44126}"/>
                </a:ext>
              </a:extLst>
            </p:cNvPr>
            <p:cNvSpPr/>
            <p:nvPr/>
          </p:nvSpPr>
          <p:spPr>
            <a:xfrm>
              <a:off x="17250011" y="8618357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85" name="Oval 584">
              <a:extLst>
                <a:ext uri="{FF2B5EF4-FFF2-40B4-BE49-F238E27FC236}">
                  <a16:creationId xmlns:a16="http://schemas.microsoft.com/office/drawing/2014/main" id="{011B0CE7-04CA-B55B-D1E8-2E4513A0EEB3}"/>
                </a:ext>
              </a:extLst>
            </p:cNvPr>
            <p:cNvSpPr/>
            <p:nvPr/>
          </p:nvSpPr>
          <p:spPr>
            <a:xfrm>
              <a:off x="17882578" y="8622072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86" name="Oval 585">
              <a:extLst>
                <a:ext uri="{FF2B5EF4-FFF2-40B4-BE49-F238E27FC236}">
                  <a16:creationId xmlns:a16="http://schemas.microsoft.com/office/drawing/2014/main" id="{B3CB6214-BB93-0C18-175B-46424BC48C97}"/>
                </a:ext>
              </a:extLst>
            </p:cNvPr>
            <p:cNvSpPr/>
            <p:nvPr/>
          </p:nvSpPr>
          <p:spPr>
            <a:xfrm>
              <a:off x="18489305" y="8622072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87" name="Oval 586">
              <a:extLst>
                <a:ext uri="{FF2B5EF4-FFF2-40B4-BE49-F238E27FC236}">
                  <a16:creationId xmlns:a16="http://schemas.microsoft.com/office/drawing/2014/main" id="{266E6509-5FAC-5AF7-EE8E-C9C992E45197}"/>
                </a:ext>
              </a:extLst>
            </p:cNvPr>
            <p:cNvSpPr/>
            <p:nvPr/>
          </p:nvSpPr>
          <p:spPr>
            <a:xfrm>
              <a:off x="19052516" y="8619145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588" name="Oval 587">
              <a:extLst>
                <a:ext uri="{FF2B5EF4-FFF2-40B4-BE49-F238E27FC236}">
                  <a16:creationId xmlns:a16="http://schemas.microsoft.com/office/drawing/2014/main" id="{165CBBC3-7878-6A42-457C-48A8AC674A5B}"/>
                </a:ext>
              </a:extLst>
            </p:cNvPr>
            <p:cNvSpPr/>
            <p:nvPr/>
          </p:nvSpPr>
          <p:spPr>
            <a:xfrm>
              <a:off x="19659243" y="8619145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</p:grpSp>
      <p:sp>
        <p:nvSpPr>
          <p:cNvPr id="589" name="Rectangle 588">
            <a:extLst>
              <a:ext uri="{FF2B5EF4-FFF2-40B4-BE49-F238E27FC236}">
                <a16:creationId xmlns:a16="http://schemas.microsoft.com/office/drawing/2014/main" id="{180F848C-4BC0-B8ED-107D-A88AC9CD76B4}"/>
              </a:ext>
            </a:extLst>
          </p:cNvPr>
          <p:cNvSpPr/>
          <p:nvPr/>
        </p:nvSpPr>
        <p:spPr>
          <a:xfrm>
            <a:off x="15850596" y="7369313"/>
            <a:ext cx="5160541" cy="2132202"/>
          </a:xfrm>
          <a:prstGeom prst="rect">
            <a:avLst/>
          </a:prstGeom>
          <a:noFill/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A82247-46DD-62F8-84BF-67C1C8C14C92}"/>
                  </a:ext>
                </a:extLst>
              </p:cNvPr>
              <p:cNvSpPr txBox="1"/>
              <p:nvPr/>
            </p:nvSpPr>
            <p:spPr>
              <a:xfrm>
                <a:off x="21443264" y="7965156"/>
                <a:ext cx="638408" cy="9233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𝒰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A82247-46DD-62F8-84BF-67C1C8C14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3264" y="7965156"/>
                <a:ext cx="638408" cy="923330"/>
              </a:xfrm>
              <a:prstGeom prst="rect">
                <a:avLst/>
              </a:prstGeom>
              <a:blipFill>
                <a:blip r:embed="rId24"/>
                <a:stretch>
                  <a:fillRect l="-769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96CEDA-DAFD-C555-CBD3-7C0ECC41AFEA}"/>
                  </a:ext>
                </a:extLst>
              </p:cNvPr>
              <p:cNvSpPr txBox="1"/>
              <p:nvPr/>
            </p:nvSpPr>
            <p:spPr>
              <a:xfrm>
                <a:off x="23218061" y="2504021"/>
                <a:ext cx="768874" cy="10352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𝒫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96CEDA-DAFD-C555-CBD3-7C0ECC41A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8061" y="2504021"/>
                <a:ext cx="768874" cy="1035298"/>
              </a:xfrm>
              <a:prstGeom prst="rect">
                <a:avLst/>
              </a:prstGeom>
              <a:blipFill>
                <a:blip r:embed="rId25"/>
                <a:stretch>
                  <a:fillRect l="-158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TextBox 102">
            <a:extLst>
              <a:ext uri="{FF2B5EF4-FFF2-40B4-BE49-F238E27FC236}">
                <a16:creationId xmlns:a16="http://schemas.microsoft.com/office/drawing/2014/main" id="{0FA46184-80E4-4E06-915D-BB21B9E8F9CC}"/>
              </a:ext>
            </a:extLst>
          </p:cNvPr>
          <p:cNvSpPr txBox="1"/>
          <p:nvPr/>
        </p:nvSpPr>
        <p:spPr>
          <a:xfrm>
            <a:off x="17835494" y="60381"/>
            <a:ext cx="6459344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en-US" sz="3200" dirty="0">
                <a:solidFill>
                  <a:srgbClr val="FFC000"/>
                </a:solidFill>
              </a:rPr>
              <a:t>[G. </a:t>
            </a:r>
            <a:r>
              <a:rPr lang="en-US" sz="3200" dirty="0" err="1">
                <a:solidFill>
                  <a:srgbClr val="FFC000"/>
                </a:solidFill>
              </a:rPr>
              <a:t>Kehne</a:t>
            </a:r>
            <a:r>
              <a:rPr lang="en-US" sz="3200" dirty="0">
                <a:solidFill>
                  <a:srgbClr val="FFC000"/>
                </a:solidFill>
              </a:rPr>
              <a:t> Levin FOCS 21]</a:t>
            </a:r>
            <a:endParaRPr lang="en-US" sz="3600" dirty="0">
              <a:solidFill>
                <a:srgbClr val="FFC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C27938E-2ED3-4FEE-851B-EEB624FB35CE}"/>
              </a:ext>
            </a:extLst>
          </p:cNvPr>
          <p:cNvGrpSpPr/>
          <p:nvPr/>
        </p:nvGrpSpPr>
        <p:grpSpPr>
          <a:xfrm>
            <a:off x="19249215" y="7705818"/>
            <a:ext cx="1358465" cy="1434122"/>
            <a:chOff x="20508043" y="9648207"/>
            <a:chExt cx="1358465" cy="1434122"/>
          </a:xfrm>
          <a:solidFill>
            <a:srgbClr val="92D050"/>
          </a:solidFill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26EE10E4-481C-462D-8DA9-4344488726A1}"/>
                </a:ext>
              </a:extLst>
            </p:cNvPr>
            <p:cNvSpPr/>
            <p:nvPr/>
          </p:nvSpPr>
          <p:spPr>
            <a:xfrm>
              <a:off x="20513690" y="9651134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E128E4E0-73BD-4202-B51C-9CCCDCC011EE}"/>
                </a:ext>
              </a:extLst>
            </p:cNvPr>
            <p:cNvSpPr/>
            <p:nvPr/>
          </p:nvSpPr>
          <p:spPr>
            <a:xfrm>
              <a:off x="20508043" y="10471391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BBE554B0-6544-47D1-ADED-7201B342391B}"/>
                </a:ext>
              </a:extLst>
            </p:cNvPr>
            <p:cNvSpPr/>
            <p:nvPr/>
          </p:nvSpPr>
          <p:spPr>
            <a:xfrm>
              <a:off x="21076901" y="9648207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11271EE2-527F-444D-8D70-0BAE88C77DCA}"/>
                </a:ext>
              </a:extLst>
            </p:cNvPr>
            <p:cNvSpPr/>
            <p:nvPr/>
          </p:nvSpPr>
          <p:spPr>
            <a:xfrm>
              <a:off x="21071254" y="10046502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870F18DC-95A1-4BE1-8B0F-B9842096973B}"/>
                </a:ext>
              </a:extLst>
            </p:cNvPr>
            <p:cNvSpPr/>
            <p:nvPr/>
          </p:nvSpPr>
          <p:spPr>
            <a:xfrm>
              <a:off x="21071254" y="10468464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9C41446F-598D-47EF-9B5E-50BA75E1A751}"/>
                </a:ext>
              </a:extLst>
            </p:cNvPr>
            <p:cNvSpPr/>
            <p:nvPr/>
          </p:nvSpPr>
          <p:spPr>
            <a:xfrm>
              <a:off x="21683628" y="9648207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8AEF68E3-BA6A-431C-819E-E085F63236FB}"/>
                </a:ext>
              </a:extLst>
            </p:cNvPr>
            <p:cNvSpPr/>
            <p:nvPr/>
          </p:nvSpPr>
          <p:spPr>
            <a:xfrm>
              <a:off x="21677981" y="10046502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8B03A9C8-70DB-4ED4-8E34-28CEDBB81D61}"/>
                </a:ext>
              </a:extLst>
            </p:cNvPr>
            <p:cNvSpPr/>
            <p:nvPr/>
          </p:nvSpPr>
          <p:spPr>
            <a:xfrm>
              <a:off x="21677981" y="10468464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02B10A32-74A6-46A7-9FD5-B03ADD01B408}"/>
                </a:ext>
              </a:extLst>
            </p:cNvPr>
            <p:cNvSpPr/>
            <p:nvPr/>
          </p:nvSpPr>
          <p:spPr>
            <a:xfrm>
              <a:off x="20508043" y="10899449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9280D529-E924-432B-9260-14E44E217F5D}"/>
                </a:ext>
              </a:extLst>
            </p:cNvPr>
            <p:cNvSpPr/>
            <p:nvPr/>
          </p:nvSpPr>
          <p:spPr>
            <a:xfrm>
              <a:off x="21677981" y="10896522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6C71D32-1BF6-4FD0-B052-F3FBE0C54FDF}"/>
              </a:ext>
            </a:extLst>
          </p:cNvPr>
          <p:cNvGrpSpPr/>
          <p:nvPr/>
        </p:nvGrpSpPr>
        <p:grpSpPr>
          <a:xfrm>
            <a:off x="16231992" y="7704295"/>
            <a:ext cx="1358465" cy="1434122"/>
            <a:chOff x="15664198" y="9554288"/>
            <a:chExt cx="1358465" cy="1434122"/>
          </a:xfrm>
          <a:solidFill>
            <a:srgbClr val="92D050"/>
          </a:solidFill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42A1CA36-CB1D-4D1E-9125-D9D276FCBF5A}"/>
                </a:ext>
              </a:extLst>
            </p:cNvPr>
            <p:cNvSpPr/>
            <p:nvPr/>
          </p:nvSpPr>
          <p:spPr>
            <a:xfrm>
              <a:off x="15669845" y="9557215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BA072C4D-796A-476D-85F5-A87EB51B8161}"/>
                </a:ext>
              </a:extLst>
            </p:cNvPr>
            <p:cNvSpPr/>
            <p:nvPr/>
          </p:nvSpPr>
          <p:spPr>
            <a:xfrm>
              <a:off x="15664198" y="9955510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47C9003D-A204-4C19-A1C7-71473276726F}"/>
                </a:ext>
              </a:extLst>
            </p:cNvPr>
            <p:cNvSpPr/>
            <p:nvPr/>
          </p:nvSpPr>
          <p:spPr>
            <a:xfrm>
              <a:off x="16276572" y="9557215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57E66979-2094-40D4-A2CE-6670F23F0C0E}"/>
                </a:ext>
              </a:extLst>
            </p:cNvPr>
            <p:cNvSpPr/>
            <p:nvPr/>
          </p:nvSpPr>
          <p:spPr>
            <a:xfrm>
              <a:off x="16270925" y="10377472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67066402-B1CF-4340-8FFC-82ED61F9CD19}"/>
                </a:ext>
              </a:extLst>
            </p:cNvPr>
            <p:cNvSpPr/>
            <p:nvPr/>
          </p:nvSpPr>
          <p:spPr>
            <a:xfrm>
              <a:off x="16839783" y="9554288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0F9D91E4-19B9-4CA1-AAE5-D6A94C10EDBE}"/>
                </a:ext>
              </a:extLst>
            </p:cNvPr>
            <p:cNvSpPr/>
            <p:nvPr/>
          </p:nvSpPr>
          <p:spPr>
            <a:xfrm>
              <a:off x="16834136" y="9952583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550077B5-BB0E-402C-BFF4-08FA05290157}"/>
                </a:ext>
              </a:extLst>
            </p:cNvPr>
            <p:cNvSpPr/>
            <p:nvPr/>
          </p:nvSpPr>
          <p:spPr>
            <a:xfrm>
              <a:off x="16834136" y="10374545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3E79A98D-BDD9-432D-89C4-65D4F7F94602}"/>
                </a:ext>
              </a:extLst>
            </p:cNvPr>
            <p:cNvSpPr/>
            <p:nvPr/>
          </p:nvSpPr>
          <p:spPr>
            <a:xfrm>
              <a:off x="15664198" y="10805530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AF85256E-26D6-46FB-8814-1A27828CDCA7}"/>
                </a:ext>
              </a:extLst>
            </p:cNvPr>
            <p:cNvSpPr/>
            <p:nvPr/>
          </p:nvSpPr>
          <p:spPr>
            <a:xfrm>
              <a:off x="16270925" y="10805530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E97E2A2D-F98D-4C8D-9BFB-C74E3BEE464B}"/>
                </a:ext>
              </a:extLst>
            </p:cNvPr>
            <p:cNvSpPr/>
            <p:nvPr/>
          </p:nvSpPr>
          <p:spPr>
            <a:xfrm>
              <a:off x="16834136" y="10802603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</p:grpSp>
      <p:sp>
        <p:nvSpPr>
          <p:cNvPr id="591" name="Oval 590">
            <a:extLst>
              <a:ext uri="{FF2B5EF4-FFF2-40B4-BE49-F238E27FC236}">
                <a16:creationId xmlns:a16="http://schemas.microsoft.com/office/drawing/2014/main" id="{005476FE-D13E-14AE-41A2-E69F3447DAA6}"/>
              </a:ext>
            </a:extLst>
          </p:cNvPr>
          <p:cNvSpPr/>
          <p:nvPr/>
        </p:nvSpPr>
        <p:spPr>
          <a:xfrm>
            <a:off x="16228156" y="8965961"/>
            <a:ext cx="182880" cy="182880"/>
          </a:xfrm>
          <a:prstGeom prst="ellipse">
            <a:avLst/>
          </a:prstGeom>
          <a:solidFill>
            <a:srgbClr val="FF33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592" name="Oval 591">
            <a:extLst>
              <a:ext uri="{FF2B5EF4-FFF2-40B4-BE49-F238E27FC236}">
                <a16:creationId xmlns:a16="http://schemas.microsoft.com/office/drawing/2014/main" id="{31125B51-4035-423F-E68E-818D5FADAE75}"/>
              </a:ext>
            </a:extLst>
          </p:cNvPr>
          <p:cNvSpPr/>
          <p:nvPr/>
        </p:nvSpPr>
        <p:spPr>
          <a:xfrm>
            <a:off x="19246512" y="8524552"/>
            <a:ext cx="182880" cy="182880"/>
          </a:xfrm>
          <a:prstGeom prst="ellipse">
            <a:avLst/>
          </a:prstGeom>
          <a:solidFill>
            <a:srgbClr val="FF33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593" name="Oval 592">
            <a:extLst>
              <a:ext uri="{FF2B5EF4-FFF2-40B4-BE49-F238E27FC236}">
                <a16:creationId xmlns:a16="http://schemas.microsoft.com/office/drawing/2014/main" id="{0ED8E1D3-3DAC-BED8-A670-8A764525E8D7}"/>
              </a:ext>
            </a:extLst>
          </p:cNvPr>
          <p:cNvSpPr/>
          <p:nvPr/>
        </p:nvSpPr>
        <p:spPr>
          <a:xfrm>
            <a:off x="19802320" y="7700031"/>
            <a:ext cx="182880" cy="182880"/>
          </a:xfrm>
          <a:prstGeom prst="ellipse">
            <a:avLst/>
          </a:prstGeom>
          <a:solidFill>
            <a:srgbClr val="FF33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</p:spTree>
    <p:extLst>
      <p:ext uri="{BB962C8B-B14F-4D97-AF65-F5344CB8AC3E}">
        <p14:creationId xmlns:p14="http://schemas.microsoft.com/office/powerpoint/2010/main" val="261750043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7" grpId="0" animBg="1"/>
      <p:bldP spid="597" grpId="1" animBg="1"/>
      <p:bldP spid="596" grpId="0" animBg="1"/>
      <p:bldP spid="596" grpId="1" animBg="1"/>
      <p:bldP spid="9" grpId="0" animBg="1"/>
      <p:bldP spid="30" grpId="0"/>
      <p:bldP spid="31" grpId="0"/>
      <p:bldP spid="31" grpId="1"/>
      <p:bldP spid="489" grpId="0"/>
      <p:bldP spid="490" grpId="0"/>
      <p:bldP spid="491" grpId="0"/>
      <p:bldP spid="492" grpId="0"/>
      <p:bldP spid="493" grpId="0"/>
      <p:bldP spid="503" grpId="0"/>
      <p:bldP spid="506" grpId="0"/>
      <p:bldP spid="512" grpId="0" animBg="1"/>
      <p:bldP spid="513" grpId="0"/>
      <p:bldP spid="589" grpId="0" animBg="1"/>
      <p:bldP spid="7" grpId="0"/>
      <p:bldP spid="10" grpId="0"/>
      <p:bldP spid="591" grpId="0" animBg="1"/>
      <p:bldP spid="592" grpId="0" animBg="1"/>
      <p:bldP spid="59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LearnOrCover"/>
          <p:cNvSpPr txBox="1">
            <a:spLocks noGrp="1"/>
          </p:cNvSpPr>
          <p:nvPr>
            <p:ph type="title"/>
          </p:nvPr>
        </p:nvSpPr>
        <p:spPr>
          <a:xfrm>
            <a:off x="1206500" y="952500"/>
            <a:ext cx="7280131" cy="1433163"/>
          </a:xfrm>
          <a:prstGeom prst="rect">
            <a:avLst/>
          </a:prstGeom>
        </p:spPr>
        <p:txBody>
          <a:bodyPr/>
          <a:lstStyle/>
          <a:p>
            <a:r>
              <a:rPr dirty="0" err="1">
                <a:solidFill>
                  <a:srgbClr val="FFFF00"/>
                </a:solidFill>
              </a:rPr>
              <a:t>Learn</a:t>
            </a:r>
            <a:r>
              <a:rPr dirty="0" err="1"/>
              <a:t>Or</a:t>
            </a:r>
            <a:r>
              <a:rPr dirty="0" err="1">
                <a:solidFill>
                  <a:schemeClr val="accent1">
                    <a:lumOff val="13575"/>
                  </a:schemeClr>
                </a:solidFill>
              </a:rPr>
              <a:t>Cover</a:t>
            </a:r>
            <a:endParaRPr dirty="0">
              <a:solidFill>
                <a:schemeClr val="accent1">
                  <a:lumOff val="13575"/>
                </a:schemeClr>
              </a:solidFill>
            </a:endParaRPr>
          </a:p>
        </p:txBody>
      </p:sp>
      <p:sp>
        <p:nvSpPr>
          <p:cNvPr id="455" name="(Unit cost, exp time warmup)"/>
          <p:cNvSpPr txBox="1">
            <a:spLocks noGrp="1"/>
          </p:cNvSpPr>
          <p:nvPr>
            <p:ph type="body" idx="21"/>
          </p:nvPr>
        </p:nvSpPr>
        <p:spPr>
          <a:xfrm>
            <a:off x="1206500" y="2036631"/>
            <a:ext cx="9307601" cy="93478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dirty="0">
                <a:solidFill>
                  <a:schemeClr val="tx1"/>
                </a:solidFill>
              </a:rPr>
              <a:t>(Unit cost, exp time)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01CBBB-38D5-760B-0273-23739AD5D1C9}"/>
              </a:ext>
            </a:extLst>
          </p:cNvPr>
          <p:cNvSpPr/>
          <p:nvPr/>
        </p:nvSpPr>
        <p:spPr>
          <a:xfrm>
            <a:off x="963734" y="3730344"/>
            <a:ext cx="11159805" cy="515582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old"/>
              <a:ea typeface="Lato Bold"/>
              <a:cs typeface="Lato Bold"/>
              <a:sym typeface="Lato Regular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44699A-51FD-A848-1EFD-60B35D8CCAA1}"/>
              </a:ext>
            </a:extLst>
          </p:cNvPr>
          <p:cNvSpPr/>
          <p:nvPr/>
        </p:nvSpPr>
        <p:spPr>
          <a:xfrm>
            <a:off x="13496307" y="1858520"/>
            <a:ext cx="9189250" cy="46187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old"/>
              <a:ea typeface="Lato Bold"/>
              <a:cs typeface="Lato Bold"/>
              <a:sym typeface="Lato Regular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1A4DD86-D93F-5FD2-F5F7-B771EC2A732D}"/>
              </a:ext>
            </a:extLst>
          </p:cNvPr>
          <p:cNvGrpSpPr/>
          <p:nvPr/>
        </p:nvGrpSpPr>
        <p:grpSpPr>
          <a:xfrm>
            <a:off x="17267587" y="4515007"/>
            <a:ext cx="1943920" cy="1463003"/>
            <a:chOff x="2240319" y="1676686"/>
            <a:chExt cx="1050713" cy="82032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69AB4A5-29EF-5D8D-92B4-1BF92358FA9E}"/>
                </a:ext>
              </a:extLst>
            </p:cNvPr>
            <p:cNvGrpSpPr/>
            <p:nvPr/>
          </p:nvGrpSpPr>
          <p:grpSpPr>
            <a:xfrm>
              <a:off x="2240319" y="1676686"/>
              <a:ext cx="945766" cy="820321"/>
              <a:chOff x="8505652" y="3480926"/>
              <a:chExt cx="1677919" cy="1445864"/>
            </a:xfrm>
          </p:grpSpPr>
          <p:pic>
            <p:nvPicPr>
              <p:cNvPr id="20" name="Picture 4" descr="Full set of playing cards isolated on white">
                <a:extLst>
                  <a:ext uri="{FF2B5EF4-FFF2-40B4-BE49-F238E27FC236}">
                    <a16:creationId xmlns:a16="http://schemas.microsoft.com/office/drawing/2014/main" id="{4FB97B37-8600-C76C-6C87-2417710A80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19572703">
                <a:off x="8505652" y="3517977"/>
                <a:ext cx="946115" cy="12803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4" descr="Full set of playing cards isolated on white">
                <a:extLst>
                  <a:ext uri="{FF2B5EF4-FFF2-40B4-BE49-F238E27FC236}">
                    <a16:creationId xmlns:a16="http://schemas.microsoft.com/office/drawing/2014/main" id="{371B6E68-3D43-8152-28C6-EC01841958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20982115">
                <a:off x="8691570" y="3480926"/>
                <a:ext cx="968357" cy="13544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4" descr="Full set of playing cards isolated on white">
                <a:extLst>
                  <a:ext uri="{FF2B5EF4-FFF2-40B4-BE49-F238E27FC236}">
                    <a16:creationId xmlns:a16="http://schemas.microsoft.com/office/drawing/2014/main" id="{0D5303B7-E05C-C655-734D-34BC8D9E13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2119"/>
              <a:stretch/>
            </p:blipFill>
            <p:spPr bwMode="auto">
              <a:xfrm>
                <a:off x="8932719" y="3509394"/>
                <a:ext cx="1022471" cy="13259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4" descr="Full set of playing cards isolated on white">
                <a:extLst>
                  <a:ext uri="{FF2B5EF4-FFF2-40B4-BE49-F238E27FC236}">
                    <a16:creationId xmlns:a16="http://schemas.microsoft.com/office/drawing/2014/main" id="{92B5FD61-9F37-DB95-684C-8BB821AE70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1466997">
                <a:off x="9237456" y="3693744"/>
                <a:ext cx="946115" cy="12330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" name="Picture 6">
              <a:extLst>
                <a:ext uri="{FF2B5EF4-FFF2-40B4-BE49-F238E27FC236}">
                  <a16:creationId xmlns:a16="http://schemas.microsoft.com/office/drawing/2014/main" id="{33B23209-F634-3BB4-136F-EC0997FCBF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2818104">
              <a:off x="2685457" y="1849313"/>
              <a:ext cx="503854" cy="707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CE7A60B-2927-3226-84F0-75B40A22C6D3}"/>
              </a:ext>
            </a:extLst>
          </p:cNvPr>
          <p:cNvGrpSpPr/>
          <p:nvPr/>
        </p:nvGrpSpPr>
        <p:grpSpPr>
          <a:xfrm>
            <a:off x="14122057" y="4363586"/>
            <a:ext cx="1938920" cy="1770823"/>
            <a:chOff x="1882975" y="1562876"/>
            <a:chExt cx="1648286" cy="16506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5" name="Picture 4" descr="Full set of playing cards isolated on white">
              <a:extLst>
                <a:ext uri="{FF2B5EF4-FFF2-40B4-BE49-F238E27FC236}">
                  <a16:creationId xmlns:a16="http://schemas.microsoft.com/office/drawing/2014/main" id="{C36487EE-FC18-0ED9-D4EC-5CEA3F0365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9222214">
              <a:off x="1882975" y="1635878"/>
              <a:ext cx="877402" cy="1231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Full set of playing cards isolated on white">
              <a:extLst>
                <a:ext uri="{FF2B5EF4-FFF2-40B4-BE49-F238E27FC236}">
                  <a16:creationId xmlns:a16="http://schemas.microsoft.com/office/drawing/2014/main" id="{F3C21CB1-A95A-DBAA-739C-ED1EF7CDAB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20281952">
              <a:off x="2078101" y="1562876"/>
              <a:ext cx="887973" cy="128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Full set of playing cards isolated on white">
              <a:extLst>
                <a:ext uri="{FF2B5EF4-FFF2-40B4-BE49-F238E27FC236}">
                  <a16:creationId xmlns:a16="http://schemas.microsoft.com/office/drawing/2014/main" id="{2CE48995-FDCB-E914-5950-1520001660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500"/>
            <a:stretch/>
          </p:blipFill>
          <p:spPr bwMode="auto">
            <a:xfrm>
              <a:off x="2355150" y="1704023"/>
              <a:ext cx="887973" cy="128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Full set of playing cards isolated on white">
              <a:extLst>
                <a:ext uri="{FF2B5EF4-FFF2-40B4-BE49-F238E27FC236}">
                  <a16:creationId xmlns:a16="http://schemas.microsoft.com/office/drawing/2014/main" id="{C87E2FD4-F0F9-957A-E862-677A38C85D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32"/>
            <a:stretch/>
          </p:blipFill>
          <p:spPr bwMode="auto">
            <a:xfrm rot="1074596">
              <a:off x="2497024" y="1776414"/>
              <a:ext cx="887973" cy="128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Full set of playing cards isolated on white">
              <a:extLst>
                <a:ext uri="{FF2B5EF4-FFF2-40B4-BE49-F238E27FC236}">
                  <a16:creationId xmlns:a16="http://schemas.microsoft.com/office/drawing/2014/main" id="{5B6E8F9F-8E32-01FB-AFB9-225482C4B9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259"/>
            <a:stretch/>
          </p:blipFill>
          <p:spPr bwMode="auto">
            <a:xfrm rot="1990438">
              <a:off x="2643288" y="1933225"/>
              <a:ext cx="887973" cy="128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D25D308-5FDE-6B6C-58ED-C14032525AF7}"/>
              </a:ext>
            </a:extLst>
          </p:cNvPr>
          <p:cNvSpPr txBox="1"/>
          <p:nvPr/>
        </p:nvSpPr>
        <p:spPr>
          <a:xfrm>
            <a:off x="14997777" y="1051241"/>
            <a:ext cx="61863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sym typeface="Lato Regular"/>
              </a:rPr>
              <a:t>“hands” of possible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9" name="TextBox 488">
                <a:extLst>
                  <a:ext uri="{FF2B5EF4-FFF2-40B4-BE49-F238E27FC236}">
                    <a16:creationId xmlns:a16="http://schemas.microsoft.com/office/drawing/2014/main" id="{1134AEBF-4BCA-3822-C235-A42E63F70547}"/>
                  </a:ext>
                </a:extLst>
              </p:cNvPr>
              <p:cNvSpPr txBox="1"/>
              <p:nvPr/>
            </p:nvSpPr>
            <p:spPr>
              <a:xfrm>
                <a:off x="1289314" y="3901998"/>
                <a:ext cx="801001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438338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Gill Sans MT" panose="020B0502020104020203" pitchFamily="34" charset="0"/>
                    <a:sym typeface="Lato Regular"/>
                  </a:rPr>
                  <a:t>when random element 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Lato Regular"/>
                      </a:rPr>
                      <m:t>𝑣</m:t>
                    </m:r>
                  </m:oMath>
                </a14:m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Gill Sans MT" panose="020B0502020104020203" pitchFamily="34" charset="0"/>
                    <a:sym typeface="Lato Regular"/>
                  </a:rPr>
                  <a:t> arrives</a:t>
                </a:r>
              </a:p>
            </p:txBody>
          </p:sp>
        </mc:Choice>
        <mc:Fallback xmlns="">
          <p:sp>
            <p:nvSpPr>
              <p:cNvPr id="489" name="TextBox 488">
                <a:extLst>
                  <a:ext uri="{FF2B5EF4-FFF2-40B4-BE49-F238E27FC236}">
                    <a16:creationId xmlns:a16="http://schemas.microsoft.com/office/drawing/2014/main" id="{1134AEBF-4BCA-3822-C235-A42E63F70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314" y="3901998"/>
                <a:ext cx="8010017" cy="769441"/>
              </a:xfrm>
              <a:prstGeom prst="rect">
                <a:avLst/>
              </a:prstGeom>
              <a:blipFill>
                <a:blip r:embed="rId12"/>
                <a:stretch>
                  <a:fillRect l="-3123"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0" name="TextBox 489">
                <a:extLst>
                  <a:ext uri="{FF2B5EF4-FFF2-40B4-BE49-F238E27FC236}">
                    <a16:creationId xmlns:a16="http://schemas.microsoft.com/office/drawing/2014/main" id="{13A5C327-EF41-F50D-6805-CABDF9540E1E}"/>
                  </a:ext>
                </a:extLst>
              </p:cNvPr>
              <p:cNvSpPr txBox="1"/>
              <p:nvPr/>
            </p:nvSpPr>
            <p:spPr>
              <a:xfrm>
                <a:off x="2514070" y="6918178"/>
                <a:ext cx="953729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438338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Gill Sans MT" panose="020B0502020104020203" pitchFamily="34" charset="0"/>
                    <a:sym typeface="Lato Regular"/>
                  </a:rPr>
                  <a:t>2.</a:t>
                </a:r>
                <a:r>
                  <a:rPr kumimoji="0" lang="en-US" sz="4400" b="0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Gill Sans MT" panose="020B0502020104020203" pitchFamily="34" charset="0"/>
                    <a:sym typeface="Lato Regular"/>
                  </a:rPr>
                  <a:t> </a:t>
                </a:r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Gill Sans MT" panose="020B0502020104020203" pitchFamily="34" charset="0"/>
                    <a:sym typeface="Lato Regular"/>
                  </a:rPr>
                  <a:t>remove sols that don’t cover 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Lato Regular"/>
                      </a:rPr>
                      <m:t>𝑣</m:t>
                    </m:r>
                  </m:oMath>
                </a14:m>
                <a:endPara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490" name="TextBox 489">
                <a:extLst>
                  <a:ext uri="{FF2B5EF4-FFF2-40B4-BE49-F238E27FC236}">
                    <a16:creationId xmlns:a16="http://schemas.microsoft.com/office/drawing/2014/main" id="{13A5C327-EF41-F50D-6805-CABDF9540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70" y="6918178"/>
                <a:ext cx="9537294" cy="769441"/>
              </a:xfrm>
              <a:prstGeom prst="rect">
                <a:avLst/>
              </a:prstGeom>
              <a:blipFill>
                <a:blip r:embed="rId13"/>
                <a:stretch>
                  <a:fillRect l="-2556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1" name="TextBox 490">
                <a:extLst>
                  <a:ext uri="{FF2B5EF4-FFF2-40B4-BE49-F238E27FC236}">
                    <a16:creationId xmlns:a16="http://schemas.microsoft.com/office/drawing/2014/main" id="{16DE3958-045B-965B-C6D7-161E202B6BC1}"/>
                  </a:ext>
                </a:extLst>
              </p:cNvPr>
              <p:cNvSpPr txBox="1"/>
              <p:nvPr/>
            </p:nvSpPr>
            <p:spPr>
              <a:xfrm>
                <a:off x="2514070" y="5410088"/>
                <a:ext cx="783929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438338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4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Lato Regular"/>
                      </a:rPr>
                      <m:t>1</m:t>
                    </m:r>
                  </m:oMath>
                </a14:m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Gill Sans MT" panose="020B0502020104020203" pitchFamily="34" charset="0"/>
                    <a:sym typeface="Lato Regular"/>
                  </a:rPr>
                  <a:t>. select random remaining hand</a:t>
                </a:r>
                <a:endPara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491" name="TextBox 490">
                <a:extLst>
                  <a:ext uri="{FF2B5EF4-FFF2-40B4-BE49-F238E27FC236}">
                    <a16:creationId xmlns:a16="http://schemas.microsoft.com/office/drawing/2014/main" id="{16DE3958-045B-965B-C6D7-161E202B6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70" y="5410088"/>
                <a:ext cx="7839290" cy="769441"/>
              </a:xfrm>
              <a:prstGeom prst="rect">
                <a:avLst/>
              </a:prstGeom>
              <a:blipFill>
                <a:blip r:embed="rId14"/>
                <a:stretch>
                  <a:fillRect t="-14961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2" name="TextBox 491">
                <a:extLst>
                  <a:ext uri="{FF2B5EF4-FFF2-40B4-BE49-F238E27FC236}">
                    <a16:creationId xmlns:a16="http://schemas.microsoft.com/office/drawing/2014/main" id="{6AC8C18D-0958-FBBF-D80A-3E1DCE9E52A9}"/>
                  </a:ext>
                </a:extLst>
              </p:cNvPr>
              <p:cNvSpPr txBox="1"/>
              <p:nvPr/>
            </p:nvSpPr>
            <p:spPr>
              <a:xfrm>
                <a:off x="2514070" y="7672223"/>
                <a:ext cx="6564719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438338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Gill Sans MT" panose="020B0502020104020203" pitchFamily="34" charset="0"/>
                    <a:sym typeface="Lato Regular"/>
                  </a:rPr>
                  <a:t>pick any set covering 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Lato Regular"/>
                      </a:rPr>
                      <m:t>𝑣</m:t>
                    </m:r>
                  </m:oMath>
                </a14:m>
                <a:endPara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sym typeface="Lato Regular"/>
                </a:endParaRPr>
              </a:p>
            </p:txBody>
          </p:sp>
        </mc:Choice>
        <mc:Fallback xmlns="">
          <p:sp>
            <p:nvSpPr>
              <p:cNvPr id="492" name="TextBox 491">
                <a:extLst>
                  <a:ext uri="{FF2B5EF4-FFF2-40B4-BE49-F238E27FC236}">
                    <a16:creationId xmlns:a16="http://schemas.microsoft.com/office/drawing/2014/main" id="{6AC8C18D-0958-FBBF-D80A-3E1DCE9E5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70" y="7672223"/>
                <a:ext cx="6564719" cy="769441"/>
              </a:xfrm>
              <a:prstGeom prst="rect">
                <a:avLst/>
              </a:prstGeom>
              <a:blipFill>
                <a:blip r:embed="rId15"/>
                <a:stretch>
                  <a:fillRect l="-3714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3" name="TextBox 492">
            <a:extLst>
              <a:ext uri="{FF2B5EF4-FFF2-40B4-BE49-F238E27FC236}">
                <a16:creationId xmlns:a16="http://schemas.microsoft.com/office/drawing/2014/main" id="{929966CD-4ABB-CB7F-6876-049ACD5CFCBC}"/>
              </a:ext>
            </a:extLst>
          </p:cNvPr>
          <p:cNvSpPr txBox="1"/>
          <p:nvPr/>
        </p:nvSpPr>
        <p:spPr>
          <a:xfrm>
            <a:off x="3751991" y="6164133"/>
            <a:ext cx="60830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 pitchFamily="34" charset="0"/>
                <a:sym typeface="Lato Regular"/>
              </a:rPr>
              <a:t>pick random set from it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Lato Regular"/>
            </a:endParaRPr>
          </a:p>
        </p:txBody>
      </p:sp>
      <p:grpSp>
        <p:nvGrpSpPr>
          <p:cNvPr id="495" name="Group 494">
            <a:extLst>
              <a:ext uri="{FF2B5EF4-FFF2-40B4-BE49-F238E27FC236}">
                <a16:creationId xmlns:a16="http://schemas.microsoft.com/office/drawing/2014/main" id="{E374B32B-88E2-9D1A-B136-68004816A8E5}"/>
              </a:ext>
            </a:extLst>
          </p:cNvPr>
          <p:cNvGrpSpPr/>
          <p:nvPr/>
        </p:nvGrpSpPr>
        <p:grpSpPr>
          <a:xfrm>
            <a:off x="20389492" y="4368873"/>
            <a:ext cx="1740950" cy="1738717"/>
            <a:chOff x="1882975" y="1562876"/>
            <a:chExt cx="1648286" cy="16506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496" name="Picture 4" descr="Full set of playing cards isolated on white">
              <a:extLst>
                <a:ext uri="{FF2B5EF4-FFF2-40B4-BE49-F238E27FC236}">
                  <a16:creationId xmlns:a16="http://schemas.microsoft.com/office/drawing/2014/main" id="{822331CA-EED5-E567-C982-04E4D6287F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9222214">
              <a:off x="1882975" y="1635878"/>
              <a:ext cx="877402" cy="1231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7" name="Picture 4" descr="Full set of playing cards isolated on white">
              <a:extLst>
                <a:ext uri="{FF2B5EF4-FFF2-40B4-BE49-F238E27FC236}">
                  <a16:creationId xmlns:a16="http://schemas.microsoft.com/office/drawing/2014/main" id="{D5231489-C553-1F17-E112-377C847567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20281952">
              <a:off x="2078101" y="1562876"/>
              <a:ext cx="887973" cy="128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8" name="Picture 4" descr="Full set of playing cards isolated on white">
              <a:extLst>
                <a:ext uri="{FF2B5EF4-FFF2-40B4-BE49-F238E27FC236}">
                  <a16:creationId xmlns:a16="http://schemas.microsoft.com/office/drawing/2014/main" id="{E45FB4DC-F23E-CBE8-3F7C-E4C6574A29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500"/>
            <a:stretch/>
          </p:blipFill>
          <p:spPr bwMode="auto">
            <a:xfrm>
              <a:off x="2355150" y="1704023"/>
              <a:ext cx="887973" cy="128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9" name="Picture 4" descr="Full set of playing cards isolated on white">
              <a:extLst>
                <a:ext uri="{FF2B5EF4-FFF2-40B4-BE49-F238E27FC236}">
                  <a16:creationId xmlns:a16="http://schemas.microsoft.com/office/drawing/2014/main" id="{416E282B-0856-F1D7-3DDA-FB62ABB715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32"/>
            <a:stretch/>
          </p:blipFill>
          <p:spPr bwMode="auto">
            <a:xfrm rot="1074596">
              <a:off x="2497024" y="1776414"/>
              <a:ext cx="887973" cy="128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0" name="Picture 4" descr="Full set of playing cards isolated on white">
              <a:extLst>
                <a:ext uri="{FF2B5EF4-FFF2-40B4-BE49-F238E27FC236}">
                  <a16:creationId xmlns:a16="http://schemas.microsoft.com/office/drawing/2014/main" id="{D2ACD9F3-EB22-AAF1-85BC-6FADBBBD10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259"/>
            <a:stretch/>
          </p:blipFill>
          <p:spPr bwMode="auto">
            <a:xfrm rot="1990438">
              <a:off x="2643288" y="1933225"/>
              <a:ext cx="887973" cy="128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01" name="Picture 4" descr="Full set of playing cards isolated on white">
            <a:extLst>
              <a:ext uri="{FF2B5EF4-FFF2-40B4-BE49-F238E27FC236}">
                <a16:creationId xmlns:a16="http://schemas.microsoft.com/office/drawing/2014/main" id="{A48059F4-814B-2DF5-01D1-EE4F311654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59"/>
          <a:stretch/>
        </p:blipFill>
        <p:spPr bwMode="auto">
          <a:xfrm>
            <a:off x="16666975" y="11452295"/>
            <a:ext cx="637336" cy="93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2" name="Picture 4" descr="Full set of playing cards isolated on white">
            <a:extLst>
              <a:ext uri="{FF2B5EF4-FFF2-40B4-BE49-F238E27FC236}">
                <a16:creationId xmlns:a16="http://schemas.microsoft.com/office/drawing/2014/main" id="{48EC2309-391B-1F4D-B34C-54E3909A7E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793706" y="11459269"/>
            <a:ext cx="637336" cy="93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3" name="TextBox 502">
                <a:extLst>
                  <a:ext uri="{FF2B5EF4-FFF2-40B4-BE49-F238E27FC236}">
                    <a16:creationId xmlns:a16="http://schemas.microsoft.com/office/drawing/2014/main" id="{C7FACEDA-C149-5675-791B-0C34BE438756}"/>
                  </a:ext>
                </a:extLst>
              </p:cNvPr>
              <p:cNvSpPr txBox="1"/>
              <p:nvPr/>
            </p:nvSpPr>
            <p:spPr>
              <a:xfrm>
                <a:off x="1988702" y="4656043"/>
                <a:ext cx="979813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438338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Gill Sans MT" panose="020B0502020104020203" pitchFamily="34" charset="0"/>
                    <a:sym typeface="Lato Regular"/>
                  </a:rPr>
                  <a:t>if 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Lato Regular"/>
                      </a:rPr>
                      <m:t>𝑣</m:t>
                    </m:r>
                  </m:oMath>
                </a14:m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Gill Sans MT" panose="020B0502020104020203" pitchFamily="34" charset="0"/>
                    <a:sym typeface="Lato Regular"/>
                  </a:rPr>
                  <a:t> not already covered, in parallel:</a:t>
                </a:r>
              </a:p>
            </p:txBody>
          </p:sp>
        </mc:Choice>
        <mc:Fallback xmlns="">
          <p:sp>
            <p:nvSpPr>
              <p:cNvPr id="503" name="TextBox 502">
                <a:extLst>
                  <a:ext uri="{FF2B5EF4-FFF2-40B4-BE49-F238E27FC236}">
                    <a16:creationId xmlns:a16="http://schemas.microsoft.com/office/drawing/2014/main" id="{C7FACEDA-C149-5675-791B-0C34BE438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8702" y="4656043"/>
                <a:ext cx="9798137" cy="769441"/>
              </a:xfrm>
              <a:prstGeom prst="rect">
                <a:avLst/>
              </a:prstGeom>
              <a:blipFill>
                <a:blip r:embed="rId16"/>
                <a:stretch>
                  <a:fillRect l="-2488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6" name="TextBox 505">
            <a:extLst>
              <a:ext uri="{FF2B5EF4-FFF2-40B4-BE49-F238E27FC236}">
                <a16:creationId xmlns:a16="http://schemas.microsoft.com/office/drawing/2014/main" id="{B9A960D0-6C24-12F9-59FA-BD51320A7285}"/>
              </a:ext>
            </a:extLst>
          </p:cNvPr>
          <p:cNvSpPr txBox="1"/>
          <p:nvPr/>
        </p:nvSpPr>
        <p:spPr>
          <a:xfrm>
            <a:off x="1032194" y="10134877"/>
            <a:ext cx="163684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 Regular"/>
                <a:sym typeface="Lato Regular"/>
              </a:rPr>
              <a:t>Q: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 Regular"/>
                <a:sym typeface="Lato Regular"/>
              </a:rPr>
              <a:t> do ½ of remaining hands cover ½ of uncovered elements?</a:t>
            </a:r>
          </a:p>
        </p:txBody>
      </p:sp>
      <p:sp>
        <p:nvSpPr>
          <p:cNvPr id="508" name="TextBox 507">
            <a:extLst>
              <a:ext uri="{FF2B5EF4-FFF2-40B4-BE49-F238E27FC236}">
                <a16:creationId xmlns:a16="http://schemas.microsoft.com/office/drawing/2014/main" id="{B4B14B57-247D-34F8-69D5-4B7E3DCAACE2}"/>
              </a:ext>
            </a:extLst>
          </p:cNvPr>
          <p:cNvSpPr txBox="1"/>
          <p:nvPr/>
        </p:nvSpPr>
        <p:spPr>
          <a:xfrm>
            <a:off x="1582492" y="11221240"/>
            <a:ext cx="124202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 Regular"/>
                <a:sym typeface="Lato Regular"/>
              </a:rPr>
              <a:t>Yes: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 Regular"/>
                <a:sym typeface="Lato Regular"/>
              </a:rPr>
              <a:t> random set covers many uncovered  elements!</a:t>
            </a:r>
          </a:p>
        </p:txBody>
      </p:sp>
      <p:sp>
        <p:nvSpPr>
          <p:cNvPr id="509" name="TextBox 508">
            <a:extLst>
              <a:ext uri="{FF2B5EF4-FFF2-40B4-BE49-F238E27FC236}">
                <a16:creationId xmlns:a16="http://schemas.microsoft.com/office/drawing/2014/main" id="{3BC194A9-0E2F-0BAD-B960-A0AEE4D94CAF}"/>
              </a:ext>
            </a:extLst>
          </p:cNvPr>
          <p:cNvSpPr txBox="1"/>
          <p:nvPr/>
        </p:nvSpPr>
        <p:spPr>
          <a:xfrm>
            <a:off x="1691059" y="12210477"/>
            <a:ext cx="107912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 Regular"/>
                <a:sym typeface="Lato Regular"/>
              </a:rPr>
              <a:t>No: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 Regular"/>
                <a:sym typeface="Lato Regular"/>
              </a:rPr>
              <a:t> random element removes many hands!!</a:t>
            </a:r>
          </a:p>
        </p:txBody>
      </p:sp>
      <p:pic>
        <p:nvPicPr>
          <p:cNvPr id="510" name="Picture 509" descr="Full set of playing cards isolated on white">
            <a:extLst>
              <a:ext uri="{FF2B5EF4-FFF2-40B4-BE49-F238E27FC236}">
                <a16:creationId xmlns:a16="http://schemas.microsoft.com/office/drawing/2014/main" id="{4DA55E18-04BD-83C1-6395-2A61AEAFCB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597039" y="11459269"/>
            <a:ext cx="720898" cy="92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1" name="Picture 4" descr="Full set of playing cards isolated on white">
            <a:extLst>
              <a:ext uri="{FF2B5EF4-FFF2-40B4-BE49-F238E27FC236}">
                <a16:creationId xmlns:a16="http://schemas.microsoft.com/office/drawing/2014/main" id="{1ED2F5FC-04A4-C790-F47B-F6EF5529D6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583511" y="11459269"/>
            <a:ext cx="720896" cy="99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" name="Rectangle 511">
            <a:extLst>
              <a:ext uri="{FF2B5EF4-FFF2-40B4-BE49-F238E27FC236}">
                <a16:creationId xmlns:a16="http://schemas.microsoft.com/office/drawing/2014/main" id="{707751E4-50DB-D775-171A-516020A1681A}"/>
              </a:ext>
            </a:extLst>
          </p:cNvPr>
          <p:cNvSpPr/>
          <p:nvPr/>
        </p:nvSpPr>
        <p:spPr>
          <a:xfrm>
            <a:off x="15511204" y="11221240"/>
            <a:ext cx="7050049" cy="1482434"/>
          </a:xfrm>
          <a:prstGeom prst="rect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Bold"/>
              <a:ea typeface="Lato Bold"/>
              <a:cs typeface="Lato Bold"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3" name="TextBox 512">
                <a:extLst>
                  <a:ext uri="{FF2B5EF4-FFF2-40B4-BE49-F238E27FC236}">
                    <a16:creationId xmlns:a16="http://schemas.microsoft.com/office/drawing/2014/main" id="{06621C7E-1903-EF66-5BFA-6C3E2BC43DD6}"/>
                  </a:ext>
                </a:extLst>
              </p:cNvPr>
              <p:cNvSpPr txBox="1"/>
              <p:nvPr/>
            </p:nvSpPr>
            <p:spPr>
              <a:xfrm>
                <a:off x="14002768" y="11587770"/>
                <a:ext cx="159760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438338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4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Sol</m:t>
                      </m:r>
                      <m:r>
                        <a:rPr kumimoji="0" lang="en-US" sz="4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 </m:t>
                      </m:r>
                      <m:r>
                        <a:rPr kumimoji="0" lang="en-US" sz="40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𝑅</m:t>
                      </m:r>
                      <m:r>
                        <a:rPr kumimoji="0" lang="en-US" sz="4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Lato Regular"/>
                        </a:rPr>
                        <m:t>:</m:t>
                      </m:r>
                    </m:oMath>
                  </m:oMathPara>
                </a14:m>
                <a:endPara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 panose="020B0502020104020203" pitchFamily="34" charset="0"/>
                  <a:sym typeface="Lato Regular"/>
                </a:endParaRPr>
              </a:p>
            </p:txBody>
          </p:sp>
        </mc:Choice>
        <mc:Fallback xmlns="">
          <p:sp>
            <p:nvSpPr>
              <p:cNvPr id="513" name="TextBox 512">
                <a:extLst>
                  <a:ext uri="{FF2B5EF4-FFF2-40B4-BE49-F238E27FC236}">
                    <a16:creationId xmlns:a16="http://schemas.microsoft.com/office/drawing/2014/main" id="{06621C7E-1903-EF66-5BFA-6C3E2BC43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2768" y="11587770"/>
                <a:ext cx="1597603" cy="70788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96CEDA-DAFD-C555-CBD3-7C0ECC41AFEA}"/>
                  </a:ext>
                </a:extLst>
              </p:cNvPr>
              <p:cNvSpPr txBox="1"/>
              <p:nvPr/>
            </p:nvSpPr>
            <p:spPr>
              <a:xfrm>
                <a:off x="23218061" y="2504021"/>
                <a:ext cx="768874" cy="10352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 smtClean="0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𝒫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96CEDA-DAFD-C555-CBD3-7C0ECC41A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8061" y="2504021"/>
                <a:ext cx="768874" cy="1035298"/>
              </a:xfrm>
              <a:prstGeom prst="rect">
                <a:avLst/>
              </a:prstGeom>
              <a:blipFill>
                <a:blip r:embed="rId18"/>
                <a:stretch>
                  <a:fillRect l="-7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" name="TextBox 102">
            <a:extLst>
              <a:ext uri="{FF2B5EF4-FFF2-40B4-BE49-F238E27FC236}">
                <a16:creationId xmlns:a16="http://schemas.microsoft.com/office/drawing/2014/main" id="{0FA46184-80E4-4E06-915D-BB21B9E8F9CC}"/>
              </a:ext>
            </a:extLst>
          </p:cNvPr>
          <p:cNvSpPr txBox="1"/>
          <p:nvPr/>
        </p:nvSpPr>
        <p:spPr>
          <a:xfrm>
            <a:off x="17835494" y="60381"/>
            <a:ext cx="6459344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en-US" sz="3200" dirty="0">
                <a:solidFill>
                  <a:srgbClr val="FFC000"/>
                </a:solidFill>
              </a:rPr>
              <a:t>[G. </a:t>
            </a:r>
            <a:r>
              <a:rPr lang="en-US" sz="3200" dirty="0" err="1">
                <a:solidFill>
                  <a:srgbClr val="FFC000"/>
                </a:solidFill>
              </a:rPr>
              <a:t>Kehne</a:t>
            </a:r>
            <a:r>
              <a:rPr lang="en-US" sz="3200" dirty="0">
                <a:solidFill>
                  <a:srgbClr val="FFC000"/>
                </a:solidFill>
              </a:rPr>
              <a:t> Levin FOCS 21]</a:t>
            </a:r>
            <a:endParaRPr lang="en-US" sz="3600" dirty="0">
              <a:solidFill>
                <a:srgbClr val="FFC000"/>
              </a:solidFill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770C4D32-4951-401F-8900-857566338524}"/>
              </a:ext>
            </a:extLst>
          </p:cNvPr>
          <p:cNvGrpSpPr/>
          <p:nvPr/>
        </p:nvGrpSpPr>
        <p:grpSpPr>
          <a:xfrm>
            <a:off x="16230706" y="7708745"/>
            <a:ext cx="4374424" cy="1434910"/>
            <a:chOff x="15473346" y="7370042"/>
            <a:chExt cx="4374424" cy="1434910"/>
          </a:xfrm>
          <a:solidFill>
            <a:schemeClr val="tx1">
              <a:lumMod val="95000"/>
            </a:schemeClr>
          </a:solidFill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36481E95-6EE1-4065-91B0-08C3BC05E7DA}"/>
                </a:ext>
              </a:extLst>
            </p:cNvPr>
            <p:cNvSpPr/>
            <p:nvPr/>
          </p:nvSpPr>
          <p:spPr>
            <a:xfrm>
              <a:off x="15478993" y="7372969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942E617E-BBB5-42C5-9BD3-C8AAFAF7FC78}"/>
                </a:ext>
              </a:extLst>
            </p:cNvPr>
            <p:cNvSpPr/>
            <p:nvPr/>
          </p:nvSpPr>
          <p:spPr>
            <a:xfrm>
              <a:off x="15473346" y="7771264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7A6A530D-896D-4672-8109-CD79E368E900}"/>
                </a:ext>
              </a:extLst>
            </p:cNvPr>
            <p:cNvSpPr/>
            <p:nvPr/>
          </p:nvSpPr>
          <p:spPr>
            <a:xfrm>
              <a:off x="15473346" y="8193226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5B62CBEE-D844-4D2A-9DF7-534A11C56F07}"/>
                </a:ext>
              </a:extLst>
            </p:cNvPr>
            <p:cNvSpPr/>
            <p:nvPr/>
          </p:nvSpPr>
          <p:spPr>
            <a:xfrm>
              <a:off x="16085720" y="7372969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E7724622-9C6F-4450-951E-7062487F5733}"/>
                </a:ext>
              </a:extLst>
            </p:cNvPr>
            <p:cNvSpPr/>
            <p:nvPr/>
          </p:nvSpPr>
          <p:spPr>
            <a:xfrm>
              <a:off x="16080073" y="7771264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F24C2F9B-0CE9-4503-9862-9CC14F4A1FE4}"/>
                </a:ext>
              </a:extLst>
            </p:cNvPr>
            <p:cNvSpPr/>
            <p:nvPr/>
          </p:nvSpPr>
          <p:spPr>
            <a:xfrm>
              <a:off x="16080073" y="8193226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1F3F91B0-D0DC-437C-8BAD-6B0CD54CFD29}"/>
                </a:ext>
              </a:extLst>
            </p:cNvPr>
            <p:cNvSpPr/>
            <p:nvPr/>
          </p:nvSpPr>
          <p:spPr>
            <a:xfrm>
              <a:off x="16648931" y="7370042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087EAF37-E7E5-460E-ABC8-DAB350C2EF83}"/>
                </a:ext>
              </a:extLst>
            </p:cNvPr>
            <p:cNvSpPr/>
            <p:nvPr/>
          </p:nvSpPr>
          <p:spPr>
            <a:xfrm>
              <a:off x="16643284" y="7768337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59DA96B2-294E-46EC-A7D3-A489AB570A65}"/>
                </a:ext>
              </a:extLst>
            </p:cNvPr>
            <p:cNvSpPr/>
            <p:nvPr/>
          </p:nvSpPr>
          <p:spPr>
            <a:xfrm>
              <a:off x="16643284" y="8190299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4D7E4352-51BF-49FC-97C1-56487387D7B0}"/>
                </a:ext>
              </a:extLst>
            </p:cNvPr>
            <p:cNvSpPr/>
            <p:nvPr/>
          </p:nvSpPr>
          <p:spPr>
            <a:xfrm>
              <a:off x="17255658" y="7370042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E092E949-E787-461D-8271-791521ABD255}"/>
                </a:ext>
              </a:extLst>
            </p:cNvPr>
            <p:cNvSpPr/>
            <p:nvPr/>
          </p:nvSpPr>
          <p:spPr>
            <a:xfrm>
              <a:off x="17250011" y="7768337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AFCDB9C0-031B-47E6-96BB-5A92987DCE4B}"/>
                </a:ext>
              </a:extLst>
            </p:cNvPr>
            <p:cNvSpPr/>
            <p:nvPr/>
          </p:nvSpPr>
          <p:spPr>
            <a:xfrm>
              <a:off x="17250011" y="8190299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0253FE54-1F98-4DBB-B2D8-5961F40CDA49}"/>
                </a:ext>
              </a:extLst>
            </p:cNvPr>
            <p:cNvSpPr/>
            <p:nvPr/>
          </p:nvSpPr>
          <p:spPr>
            <a:xfrm>
              <a:off x="17888225" y="7373757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B6A9BA21-1342-488C-82D5-EEF37FC5D437}"/>
                </a:ext>
              </a:extLst>
            </p:cNvPr>
            <p:cNvSpPr/>
            <p:nvPr/>
          </p:nvSpPr>
          <p:spPr>
            <a:xfrm>
              <a:off x="17882578" y="7772052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D5EBDB60-750E-48C9-8945-1947D22070C0}"/>
                </a:ext>
              </a:extLst>
            </p:cNvPr>
            <p:cNvSpPr/>
            <p:nvPr/>
          </p:nvSpPr>
          <p:spPr>
            <a:xfrm>
              <a:off x="17882578" y="8194014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165C8DB-52EE-4A58-A25B-68D69A9A661B}"/>
                </a:ext>
              </a:extLst>
            </p:cNvPr>
            <p:cNvSpPr/>
            <p:nvPr/>
          </p:nvSpPr>
          <p:spPr>
            <a:xfrm>
              <a:off x="18494952" y="7373757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8B94F96-0A31-4F8E-A632-FCD73A902390}"/>
                </a:ext>
              </a:extLst>
            </p:cNvPr>
            <p:cNvSpPr/>
            <p:nvPr/>
          </p:nvSpPr>
          <p:spPr>
            <a:xfrm>
              <a:off x="18489305" y="7772052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0C757ECD-4F21-429C-AB53-98DB6C54A1C2}"/>
                </a:ext>
              </a:extLst>
            </p:cNvPr>
            <p:cNvSpPr/>
            <p:nvPr/>
          </p:nvSpPr>
          <p:spPr>
            <a:xfrm>
              <a:off x="18489305" y="8194014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FB9D3F6D-AFEB-49AE-A451-B5B45F8506B9}"/>
                </a:ext>
              </a:extLst>
            </p:cNvPr>
            <p:cNvSpPr/>
            <p:nvPr/>
          </p:nvSpPr>
          <p:spPr>
            <a:xfrm>
              <a:off x="19058163" y="7370830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E7D677F3-0F11-454C-BAE2-D32C5D3129D8}"/>
                </a:ext>
              </a:extLst>
            </p:cNvPr>
            <p:cNvSpPr/>
            <p:nvPr/>
          </p:nvSpPr>
          <p:spPr>
            <a:xfrm>
              <a:off x="19052516" y="7769125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17ECE4FE-EBD0-473C-A719-AF1861174378}"/>
                </a:ext>
              </a:extLst>
            </p:cNvPr>
            <p:cNvSpPr/>
            <p:nvPr/>
          </p:nvSpPr>
          <p:spPr>
            <a:xfrm>
              <a:off x="19052516" y="8191087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F8D81B12-5100-4A86-BAAA-ACCCFD00C1EC}"/>
                </a:ext>
              </a:extLst>
            </p:cNvPr>
            <p:cNvSpPr/>
            <p:nvPr/>
          </p:nvSpPr>
          <p:spPr>
            <a:xfrm>
              <a:off x="19664890" y="7370830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374BAE5C-E4E2-4D7A-97BD-E03456596094}"/>
                </a:ext>
              </a:extLst>
            </p:cNvPr>
            <p:cNvSpPr/>
            <p:nvPr/>
          </p:nvSpPr>
          <p:spPr>
            <a:xfrm>
              <a:off x="19659243" y="7769125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DCFE2F02-6458-4F25-B20C-9365CF07058F}"/>
                </a:ext>
              </a:extLst>
            </p:cNvPr>
            <p:cNvSpPr/>
            <p:nvPr/>
          </p:nvSpPr>
          <p:spPr>
            <a:xfrm>
              <a:off x="19659243" y="8191087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580C79DF-0FFF-4189-894A-083148A16058}"/>
                </a:ext>
              </a:extLst>
            </p:cNvPr>
            <p:cNvSpPr/>
            <p:nvPr/>
          </p:nvSpPr>
          <p:spPr>
            <a:xfrm>
              <a:off x="15473346" y="8621284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0A4AC14D-C5D9-41A6-A9C8-55A2320464AC}"/>
                </a:ext>
              </a:extLst>
            </p:cNvPr>
            <p:cNvSpPr/>
            <p:nvPr/>
          </p:nvSpPr>
          <p:spPr>
            <a:xfrm>
              <a:off x="16080073" y="8621284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4BC06A91-2C48-4E19-840B-157AD631F219}"/>
                </a:ext>
              </a:extLst>
            </p:cNvPr>
            <p:cNvSpPr/>
            <p:nvPr/>
          </p:nvSpPr>
          <p:spPr>
            <a:xfrm>
              <a:off x="16643284" y="8618357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8A7D465C-45DE-49DD-9111-3898011C0E99}"/>
                </a:ext>
              </a:extLst>
            </p:cNvPr>
            <p:cNvSpPr/>
            <p:nvPr/>
          </p:nvSpPr>
          <p:spPr>
            <a:xfrm>
              <a:off x="17250011" y="8618357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5203F27D-60A8-4C2C-9567-0707ED65D09F}"/>
                </a:ext>
              </a:extLst>
            </p:cNvPr>
            <p:cNvSpPr/>
            <p:nvPr/>
          </p:nvSpPr>
          <p:spPr>
            <a:xfrm>
              <a:off x="17882578" y="8622072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49618F29-C568-4DCB-9D9B-AB0E4AD6B34F}"/>
                </a:ext>
              </a:extLst>
            </p:cNvPr>
            <p:cNvSpPr/>
            <p:nvPr/>
          </p:nvSpPr>
          <p:spPr>
            <a:xfrm>
              <a:off x="18489305" y="8622072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61CC6B26-6F24-41FA-803C-D2605FC30BB7}"/>
                </a:ext>
              </a:extLst>
            </p:cNvPr>
            <p:cNvSpPr/>
            <p:nvPr/>
          </p:nvSpPr>
          <p:spPr>
            <a:xfrm>
              <a:off x="19052516" y="8619145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BE0461FB-FB23-4D5A-853B-EFE1C8E9764E}"/>
                </a:ext>
              </a:extLst>
            </p:cNvPr>
            <p:cNvSpPr/>
            <p:nvPr/>
          </p:nvSpPr>
          <p:spPr>
            <a:xfrm>
              <a:off x="19659243" y="8619145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8774C672-0E1E-4680-A924-7296543C77C1}"/>
              </a:ext>
            </a:extLst>
          </p:cNvPr>
          <p:cNvSpPr/>
          <p:nvPr/>
        </p:nvSpPr>
        <p:spPr>
          <a:xfrm>
            <a:off x="15850596" y="7369313"/>
            <a:ext cx="5160541" cy="2132202"/>
          </a:xfrm>
          <a:prstGeom prst="rect">
            <a:avLst/>
          </a:prstGeom>
          <a:noFill/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A6A98C08-8880-437D-9ADD-AEA543BD4ACA}"/>
                  </a:ext>
                </a:extLst>
              </p:cNvPr>
              <p:cNvSpPr txBox="1"/>
              <p:nvPr/>
            </p:nvSpPr>
            <p:spPr>
              <a:xfrm>
                <a:off x="21443264" y="7965156"/>
                <a:ext cx="638408" cy="9233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𝒰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A6A98C08-8880-437D-9ADD-AEA543BD4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3264" y="7965156"/>
                <a:ext cx="638408" cy="923330"/>
              </a:xfrm>
              <a:prstGeom prst="rect">
                <a:avLst/>
              </a:prstGeom>
              <a:blipFill>
                <a:blip r:embed="rId19"/>
                <a:stretch>
                  <a:fillRect l="-673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3B652501-7B06-4531-946E-EB7A73B8B9BF}"/>
              </a:ext>
            </a:extLst>
          </p:cNvPr>
          <p:cNvGrpSpPr/>
          <p:nvPr/>
        </p:nvGrpSpPr>
        <p:grpSpPr>
          <a:xfrm>
            <a:off x="19249215" y="7705818"/>
            <a:ext cx="1358465" cy="1434122"/>
            <a:chOff x="20508043" y="9648207"/>
            <a:chExt cx="1358465" cy="1434122"/>
          </a:xfrm>
          <a:solidFill>
            <a:srgbClr val="92D050"/>
          </a:solidFill>
        </p:grpSpPr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3B0FE8DB-66B9-4CDD-9E4D-57B66B78CD37}"/>
                </a:ext>
              </a:extLst>
            </p:cNvPr>
            <p:cNvSpPr/>
            <p:nvPr/>
          </p:nvSpPr>
          <p:spPr>
            <a:xfrm>
              <a:off x="20513690" y="9651134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4AC36E8F-517B-4800-ADBF-080F6E9B6560}"/>
                </a:ext>
              </a:extLst>
            </p:cNvPr>
            <p:cNvSpPr/>
            <p:nvPr/>
          </p:nvSpPr>
          <p:spPr>
            <a:xfrm>
              <a:off x="20508043" y="10471391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42971B7B-AF5D-4069-B1C0-B574C9607854}"/>
                </a:ext>
              </a:extLst>
            </p:cNvPr>
            <p:cNvSpPr/>
            <p:nvPr/>
          </p:nvSpPr>
          <p:spPr>
            <a:xfrm>
              <a:off x="21076901" y="9648207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EC08F7C0-1B13-4933-9D4B-4E05C10171F3}"/>
                </a:ext>
              </a:extLst>
            </p:cNvPr>
            <p:cNvSpPr/>
            <p:nvPr/>
          </p:nvSpPr>
          <p:spPr>
            <a:xfrm>
              <a:off x="21071254" y="10046502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8FA9AB14-D397-4313-911A-CF2313D28828}"/>
                </a:ext>
              </a:extLst>
            </p:cNvPr>
            <p:cNvSpPr/>
            <p:nvPr/>
          </p:nvSpPr>
          <p:spPr>
            <a:xfrm>
              <a:off x="21071254" y="10468464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61BA629C-D1E3-4362-8ADF-C8AB2BC27363}"/>
                </a:ext>
              </a:extLst>
            </p:cNvPr>
            <p:cNvSpPr/>
            <p:nvPr/>
          </p:nvSpPr>
          <p:spPr>
            <a:xfrm>
              <a:off x="21683628" y="9648207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F0CCE12A-BD5A-4842-87AE-7CE7008369F3}"/>
                </a:ext>
              </a:extLst>
            </p:cNvPr>
            <p:cNvSpPr/>
            <p:nvPr/>
          </p:nvSpPr>
          <p:spPr>
            <a:xfrm>
              <a:off x="21677981" y="10046502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8B2C884C-CF0F-4862-87AB-8256C4FAA082}"/>
                </a:ext>
              </a:extLst>
            </p:cNvPr>
            <p:cNvSpPr/>
            <p:nvPr/>
          </p:nvSpPr>
          <p:spPr>
            <a:xfrm>
              <a:off x="21677981" y="10468464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3FEAD733-87B4-418C-9774-001AC9AF7BC0}"/>
                </a:ext>
              </a:extLst>
            </p:cNvPr>
            <p:cNvSpPr/>
            <p:nvPr/>
          </p:nvSpPr>
          <p:spPr>
            <a:xfrm>
              <a:off x="20508043" y="10899449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763324BE-876B-4371-B140-6182E9AD2774}"/>
                </a:ext>
              </a:extLst>
            </p:cNvPr>
            <p:cNvSpPr/>
            <p:nvPr/>
          </p:nvSpPr>
          <p:spPr>
            <a:xfrm>
              <a:off x="21677981" y="10896522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98A38120-4369-40CF-9DBF-8BC7C31D4D03}"/>
              </a:ext>
            </a:extLst>
          </p:cNvPr>
          <p:cNvGrpSpPr/>
          <p:nvPr/>
        </p:nvGrpSpPr>
        <p:grpSpPr>
          <a:xfrm>
            <a:off x="16231992" y="7704295"/>
            <a:ext cx="1358465" cy="1434122"/>
            <a:chOff x="15664198" y="9554288"/>
            <a:chExt cx="1358465" cy="1434122"/>
          </a:xfrm>
          <a:solidFill>
            <a:srgbClr val="92D050"/>
          </a:solidFill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6BA3AC2-1511-4112-AA80-4BE99385E988}"/>
                </a:ext>
              </a:extLst>
            </p:cNvPr>
            <p:cNvSpPr/>
            <p:nvPr/>
          </p:nvSpPr>
          <p:spPr>
            <a:xfrm>
              <a:off x="15669845" y="9557215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88E9C29D-F633-4646-BA94-C5D3E3F427EA}"/>
                </a:ext>
              </a:extLst>
            </p:cNvPr>
            <p:cNvSpPr/>
            <p:nvPr/>
          </p:nvSpPr>
          <p:spPr>
            <a:xfrm>
              <a:off x="15664198" y="9955510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4DCB3846-647D-46C8-A391-E6A684F7DFE3}"/>
                </a:ext>
              </a:extLst>
            </p:cNvPr>
            <p:cNvSpPr/>
            <p:nvPr/>
          </p:nvSpPr>
          <p:spPr>
            <a:xfrm>
              <a:off x="16276572" y="9557215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493494CF-D226-4FF8-9EE7-F1F4F989AFD7}"/>
                </a:ext>
              </a:extLst>
            </p:cNvPr>
            <p:cNvSpPr/>
            <p:nvPr/>
          </p:nvSpPr>
          <p:spPr>
            <a:xfrm>
              <a:off x="16270925" y="10377472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299E19C7-C1DA-4D0C-8053-B1EAF976B57C}"/>
                </a:ext>
              </a:extLst>
            </p:cNvPr>
            <p:cNvSpPr/>
            <p:nvPr/>
          </p:nvSpPr>
          <p:spPr>
            <a:xfrm>
              <a:off x="16839783" y="9554288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2EF02799-0DA9-4CDC-A3DB-05C728B99E53}"/>
                </a:ext>
              </a:extLst>
            </p:cNvPr>
            <p:cNvSpPr/>
            <p:nvPr/>
          </p:nvSpPr>
          <p:spPr>
            <a:xfrm>
              <a:off x="16834136" y="9952583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A2C1C4AB-2C1C-44D5-9488-72557E9BB247}"/>
                </a:ext>
              </a:extLst>
            </p:cNvPr>
            <p:cNvSpPr/>
            <p:nvPr/>
          </p:nvSpPr>
          <p:spPr>
            <a:xfrm>
              <a:off x="16834136" y="10374545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A49D06B5-3477-450E-80BF-7A74EE781679}"/>
                </a:ext>
              </a:extLst>
            </p:cNvPr>
            <p:cNvSpPr/>
            <p:nvPr/>
          </p:nvSpPr>
          <p:spPr>
            <a:xfrm>
              <a:off x="15664198" y="10805530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45D65A85-749A-4533-A28F-9E4E844AC386}"/>
                </a:ext>
              </a:extLst>
            </p:cNvPr>
            <p:cNvSpPr/>
            <p:nvPr/>
          </p:nvSpPr>
          <p:spPr>
            <a:xfrm>
              <a:off x="16270925" y="10805530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8939F18D-869D-4CA3-A502-D1004D927B3E}"/>
                </a:ext>
              </a:extLst>
            </p:cNvPr>
            <p:cNvSpPr/>
            <p:nvPr/>
          </p:nvSpPr>
          <p:spPr>
            <a:xfrm>
              <a:off x="16834136" y="10802603"/>
              <a:ext cx="182880" cy="18288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Lato Bold"/>
              </a:endParaRPr>
            </a:p>
          </p:txBody>
        </p:sp>
      </p:grpSp>
      <p:sp>
        <p:nvSpPr>
          <p:cNvPr id="161" name="Oval 160">
            <a:extLst>
              <a:ext uri="{FF2B5EF4-FFF2-40B4-BE49-F238E27FC236}">
                <a16:creationId xmlns:a16="http://schemas.microsoft.com/office/drawing/2014/main" id="{BAD913C5-D05B-4D2E-8380-E5D888ED1240}"/>
              </a:ext>
            </a:extLst>
          </p:cNvPr>
          <p:cNvSpPr/>
          <p:nvPr/>
        </p:nvSpPr>
        <p:spPr>
          <a:xfrm>
            <a:off x="16228156" y="8965961"/>
            <a:ext cx="182880" cy="182880"/>
          </a:xfrm>
          <a:prstGeom prst="ellipse">
            <a:avLst/>
          </a:prstGeom>
          <a:solidFill>
            <a:srgbClr val="FF33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FF262738-FC43-432A-A821-A6F7682D4357}"/>
              </a:ext>
            </a:extLst>
          </p:cNvPr>
          <p:cNvSpPr/>
          <p:nvPr/>
        </p:nvSpPr>
        <p:spPr>
          <a:xfrm>
            <a:off x="19246512" y="8524552"/>
            <a:ext cx="182880" cy="182880"/>
          </a:xfrm>
          <a:prstGeom prst="ellipse">
            <a:avLst/>
          </a:prstGeom>
          <a:solidFill>
            <a:srgbClr val="FF33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A979443E-95B3-4515-AEAE-918A99EE6DD3}"/>
              </a:ext>
            </a:extLst>
          </p:cNvPr>
          <p:cNvSpPr/>
          <p:nvPr/>
        </p:nvSpPr>
        <p:spPr>
          <a:xfrm>
            <a:off x="19802320" y="7700031"/>
            <a:ext cx="182880" cy="182880"/>
          </a:xfrm>
          <a:prstGeom prst="ellipse">
            <a:avLst/>
          </a:prstGeom>
          <a:solidFill>
            <a:srgbClr val="FF33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</p:spTree>
    <p:extLst>
      <p:ext uri="{BB962C8B-B14F-4D97-AF65-F5344CB8AC3E}">
        <p14:creationId xmlns:p14="http://schemas.microsoft.com/office/powerpoint/2010/main" val="3702060670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" grpId="0"/>
      <p:bldP spid="508" grpId="0"/>
      <p:bldP spid="50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analysis of algorithms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5B615B-79D8-3970-B108-41474B66B377}"/>
              </a:ext>
            </a:extLst>
          </p:cNvPr>
          <p:cNvSpPr txBox="1"/>
          <p:nvPr/>
        </p:nvSpPr>
        <p:spPr>
          <a:xfrm>
            <a:off x="2182402" y="3605278"/>
            <a:ext cx="20367522" cy="88947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4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Ideally: </a:t>
            </a:r>
            <a:r>
              <a:rPr lang="en-US" sz="4400" dirty="0"/>
              <a:t>want to get algorithms that are good for </a:t>
            </a:r>
          </a:p>
          <a:p>
            <a:pPr marL="0" indent="0" algn="l">
              <a:buNone/>
            </a:pPr>
            <a:endParaRPr lang="en-US" sz="4400" dirty="0"/>
          </a:p>
          <a:p>
            <a:pPr marL="0" indent="0" algn="l">
              <a:buNone/>
            </a:pPr>
            <a:r>
              <a:rPr lang="en-US" sz="4400" dirty="0"/>
              <a:t>	worst-case </a:t>
            </a:r>
            <a:r>
              <a:rPr lang="en-US" sz="4400" b="1" i="1" dirty="0"/>
              <a:t>and</a:t>
            </a:r>
            <a:r>
              <a:rPr lang="en-US" sz="4400" dirty="0"/>
              <a:t> best-case </a:t>
            </a:r>
            <a:r>
              <a:rPr lang="en-US" sz="4400" b="1" i="1" dirty="0"/>
              <a:t>and </a:t>
            </a:r>
            <a:r>
              <a:rPr lang="en-US" sz="4400" dirty="0"/>
              <a:t>…. all cases.</a:t>
            </a:r>
          </a:p>
          <a:p>
            <a:pPr marL="0" indent="0" algn="l">
              <a:buNone/>
            </a:pPr>
            <a:endParaRPr lang="en-US" sz="4400" dirty="0"/>
          </a:p>
          <a:p>
            <a:pPr marL="0" indent="0" algn="l">
              <a:buNone/>
            </a:pPr>
            <a:endParaRPr lang="en-US" sz="4400" dirty="0"/>
          </a:p>
          <a:p>
            <a:pPr marL="0" indent="0" algn="l">
              <a:buNone/>
            </a:pPr>
            <a:r>
              <a:rPr lang="en-US" sz="4400" b="1" dirty="0">
                <a:solidFill>
                  <a:srgbClr val="FFFF00"/>
                </a:solidFill>
              </a:rPr>
              <a:t>Worst-case:</a:t>
            </a:r>
            <a:r>
              <a:rPr lang="en-US" sz="4400" b="1" dirty="0"/>
              <a:t> </a:t>
            </a:r>
            <a:r>
              <a:rPr lang="en-US" sz="4400" dirty="0"/>
              <a:t>robustness when data is unpredictable</a:t>
            </a:r>
          </a:p>
          <a:p>
            <a:pPr marL="0" indent="0" algn="l">
              <a:buNone/>
            </a:pPr>
            <a:endParaRPr lang="en-US" sz="4400" dirty="0"/>
          </a:p>
          <a:p>
            <a:pPr marL="0" indent="0" algn="l">
              <a:buNone/>
            </a:pPr>
            <a:r>
              <a:rPr lang="en-US" sz="4400" b="1" dirty="0">
                <a:solidFill>
                  <a:srgbClr val="00B0F0"/>
                </a:solidFill>
              </a:rPr>
              <a:t>Best-case:</a:t>
            </a:r>
            <a:r>
              <a:rPr lang="en-US" sz="4400" b="1" dirty="0"/>
              <a:t> </a:t>
            </a:r>
            <a:r>
              <a:rPr lang="en-US" sz="4400" dirty="0"/>
              <a:t>efficiency when data follows anticipated patterns</a:t>
            </a:r>
          </a:p>
          <a:p>
            <a:pPr marL="0" indent="0" algn="l">
              <a:buNone/>
            </a:pPr>
            <a:endParaRPr lang="en-US" sz="4400" dirty="0"/>
          </a:p>
          <a:p>
            <a:pPr marL="0" indent="0" algn="l">
              <a:buNone/>
            </a:pPr>
            <a:endParaRPr lang="en-US" sz="4400" dirty="0"/>
          </a:p>
          <a:p>
            <a:pPr marL="0" indent="0" algn="l">
              <a:buNone/>
            </a:pPr>
            <a:r>
              <a:rPr lang="en-US" sz="4400" dirty="0"/>
              <a:t>How to model these? </a:t>
            </a:r>
          </a:p>
          <a:p>
            <a:pPr marL="0" indent="0" algn="l">
              <a:buNone/>
            </a:pPr>
            <a:r>
              <a:rPr lang="en-US" sz="4400" dirty="0"/>
              <a:t>           </a:t>
            </a:r>
            <a:br>
              <a:rPr lang="en-US" sz="4400" dirty="0"/>
            </a:br>
            <a:r>
              <a:rPr lang="en-US" sz="4400" dirty="0"/>
              <a:t>           let’s see glimpse of ideas/techniques in context of </a:t>
            </a:r>
            <a:r>
              <a:rPr lang="en-US" sz="4400" b="1" dirty="0"/>
              <a:t>online algos</a:t>
            </a:r>
          </a:p>
        </p:txBody>
      </p:sp>
    </p:spTree>
    <p:extLst>
      <p:ext uri="{BB962C8B-B14F-4D97-AF65-F5344CB8AC3E}">
        <p14:creationId xmlns:p14="http://schemas.microsoft.com/office/powerpoint/2010/main" val="11493200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80" name="shrinks by   in expectation."/>
              <p:cNvSpPr txBox="1"/>
              <p:nvPr/>
            </p:nvSpPr>
            <p:spPr>
              <a:xfrm>
                <a:off x="1726772" y="4396901"/>
                <a:ext cx="10723603" cy="121956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/>
              <a:p>
                <a:pPr algn="l">
                  <a:defRPr sz="4000"/>
                </a:pPr>
                <a14:m>
                  <m:oMath xmlns:m="http://schemas.openxmlformats.org/officeDocument/2006/math">
                    <m:r>
                      <a:rPr sz="53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dirty="0"/>
                  <a:t> shrinks by </a:t>
                </a:r>
                <a14:m>
                  <m:oMath xmlns:m="http://schemas.openxmlformats.org/officeDocument/2006/math">
                    <m:d>
                      <m:dPr>
                        <m:ctrlPr>
                          <a:rPr sz="485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sz="485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sz="48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48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sz="48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sz="48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dirty="0"/>
                  <a:t> in expectation.</a:t>
                </a:r>
              </a:p>
            </p:txBody>
          </p:sp>
        </mc:Choice>
        <mc:Fallback xmlns="">
          <p:sp>
            <p:nvSpPr>
              <p:cNvPr id="580" name="shrinks by   in expectation.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772" y="4396901"/>
                <a:ext cx="10723603" cy="1219565"/>
              </a:xfrm>
              <a:prstGeom prst="rect">
                <a:avLst/>
              </a:prstGeom>
              <a:blipFill>
                <a:blip r:embed="rId2"/>
                <a:stretch>
                  <a:fillRect b="-250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1" name="shrinks by   in expectation."/>
              <p:cNvSpPr txBox="1"/>
              <p:nvPr/>
            </p:nvSpPr>
            <p:spPr>
              <a:xfrm>
                <a:off x="1773600" y="10675154"/>
                <a:ext cx="11099348" cy="73711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/>
              <a:p>
                <a:pPr algn="l">
                  <a:defRPr sz="4000"/>
                </a:pPr>
                <a14:m>
                  <m:oMath xmlns:m="http://schemas.openxmlformats.org/officeDocument/2006/math">
                    <m:r>
                      <a:rPr sz="52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dirty="0"/>
                  <a:t> shrinks by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sz="51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51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sz="51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dirty="0"/>
                  <a:t> in expectation.</a:t>
                </a:r>
              </a:p>
            </p:txBody>
          </p:sp>
        </mc:Choice>
        <mc:Fallback xmlns="">
          <p:sp>
            <p:nvSpPr>
              <p:cNvPr id="581" name="shrinks by   in expectation.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600" y="10675154"/>
                <a:ext cx="11099348" cy="737119"/>
              </a:xfrm>
              <a:prstGeom prst="rect">
                <a:avLst/>
              </a:prstGeom>
              <a:blipFill>
                <a:blip r:embed="rId3"/>
                <a:stretch>
                  <a:fillRect t="-5785" b="-39669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4" name="Group"/>
          <p:cNvGrpSpPr/>
          <p:nvPr/>
        </p:nvGrpSpPr>
        <p:grpSpPr>
          <a:xfrm>
            <a:off x="1539425" y="7644401"/>
            <a:ext cx="13940586" cy="952056"/>
            <a:chOff x="0" y="-107466"/>
            <a:chExt cx="13940585" cy="9520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2" name="Case 2:      of     cover     of    ."/>
                <p:cNvSpPr/>
                <p:nvPr/>
              </p:nvSpPr>
              <p:spPr>
                <a:xfrm>
                  <a:off x="0" y="-107466"/>
                  <a:ext cx="13940585" cy="9520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/>
                <a:p>
                  <a:pPr algn="l">
                    <a:defRPr sz="4000" b="1"/>
                  </a:pPr>
                  <a:r>
                    <a:rPr dirty="0">
                      <a:solidFill>
                        <a:srgbClr val="FFFF00"/>
                      </a:solidFill>
                    </a:rPr>
                    <a:t>Case 2</a:t>
                  </a:r>
                  <a:r>
                    <a:rPr dirty="0"/>
                    <a:t>:   </a:t>
                  </a:r>
                  <a14:m>
                    <m:oMath xmlns:m="http://schemas.openxmlformats.org/officeDocument/2006/math">
                      <m:r>
                        <a:rPr sz="565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&gt;1/2</m:t>
                      </m:r>
                    </m:oMath>
                  </a14:m>
                  <a:r>
                    <a:rPr dirty="0"/>
                    <a:t>  of  </a:t>
                  </a:r>
                  <a14:m>
                    <m:oMath xmlns:m="http://schemas.openxmlformats.org/officeDocument/2006/math">
                      <m:r>
                        <a:rPr sz="49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sz="49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sz="49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𝒫</m:t>
                      </m:r>
                    </m:oMath>
                  </a14:m>
                  <a:r>
                    <a:rPr dirty="0"/>
                    <a:t>  cover </a:t>
                  </a:r>
                  <a14:m>
                    <m:oMath xmlns:m="http://schemas.openxmlformats.org/officeDocument/2006/math">
                      <m:r>
                        <a:rPr sz="565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&lt;1/2</m:t>
                      </m:r>
                    </m:oMath>
                  </a14:m>
                  <a:r>
                    <a:rPr dirty="0"/>
                    <a:t>   of   </a:t>
                  </a:r>
                  <a14:m>
                    <m:oMath xmlns:m="http://schemas.openxmlformats.org/officeDocument/2006/math">
                      <m:r>
                        <a:rPr sz="535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𝒰</m:t>
                      </m:r>
                    </m:oMath>
                  </a14:m>
                  <a:r>
                    <a:rPr dirty="0"/>
                    <a:t>.</a:t>
                  </a:r>
                </a:p>
              </p:txBody>
            </p:sp>
          </mc:Choice>
          <mc:Fallback xmlns="">
            <p:sp>
              <p:nvSpPr>
                <p:cNvPr id="582" name="Case 2:      of     cover     of    .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-107466"/>
                  <a:ext cx="13940585" cy="9520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3" name="Line"/>
            <p:cNvSpPr/>
            <p:nvPr/>
          </p:nvSpPr>
          <p:spPr>
            <a:xfrm>
              <a:off x="8979" y="836668"/>
              <a:ext cx="12279106" cy="0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/>
            </a:p>
          </p:txBody>
        </p:sp>
      </p:grpSp>
      <p:grpSp>
        <p:nvGrpSpPr>
          <p:cNvPr id="587" name="Group"/>
          <p:cNvGrpSpPr/>
          <p:nvPr/>
        </p:nvGrpSpPr>
        <p:grpSpPr>
          <a:xfrm>
            <a:off x="1539425" y="1769442"/>
            <a:ext cx="13951737" cy="424205"/>
            <a:chOff x="0" y="368559"/>
            <a:chExt cx="13951736" cy="4242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5" name="Case 1:      of     cover     of    ."/>
                <p:cNvSpPr/>
                <p:nvPr/>
              </p:nvSpPr>
              <p:spPr>
                <a:xfrm>
                  <a:off x="11151" y="368559"/>
                  <a:ext cx="13940585" cy="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spAutoFit/>
                </a:bodyPr>
                <a:lstStyle/>
                <a:p>
                  <a:pPr algn="l">
                    <a:defRPr sz="4000" b="1"/>
                  </a:pPr>
                  <a:r>
                    <a:rPr dirty="0">
                      <a:solidFill>
                        <a:schemeClr val="accent1">
                          <a:lumOff val="13575"/>
                        </a:schemeClr>
                      </a:solidFill>
                    </a:rPr>
                    <a:t>Case 1</a:t>
                  </a:r>
                  <a:r>
                    <a:rPr dirty="0"/>
                    <a:t>:   </a:t>
                  </a:r>
                  <a14:m>
                    <m:oMath xmlns:m="http://schemas.openxmlformats.org/officeDocument/2006/math">
                      <m:r>
                        <a:rPr sz="565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≥1/2</m:t>
                      </m:r>
                    </m:oMath>
                  </a14:m>
                  <a:r>
                    <a:rPr dirty="0"/>
                    <a:t>  of  </a:t>
                  </a:r>
                  <a14:m>
                    <m:oMath xmlns:m="http://schemas.openxmlformats.org/officeDocument/2006/math">
                      <m:r>
                        <a:rPr sz="49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sz="49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sz="49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𝒫</m:t>
                      </m:r>
                    </m:oMath>
                  </a14:m>
                  <a:r>
                    <a:rPr dirty="0"/>
                    <a:t>  cover </a:t>
                  </a:r>
                  <a14:m>
                    <m:oMath xmlns:m="http://schemas.openxmlformats.org/officeDocument/2006/math">
                      <m:r>
                        <a:rPr sz="565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≥1/2</m:t>
                      </m:r>
                    </m:oMath>
                  </a14:m>
                  <a:r>
                    <a:rPr dirty="0"/>
                    <a:t>   of   </a:t>
                  </a:r>
                  <a14:m>
                    <m:oMath xmlns:m="http://schemas.openxmlformats.org/officeDocument/2006/math">
                      <m:r>
                        <a:rPr sz="535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𝒰</m:t>
                      </m:r>
                    </m:oMath>
                  </a14:m>
                  <a:r>
                    <a:rPr dirty="0"/>
                    <a:t>.</a:t>
                  </a:r>
                </a:p>
              </p:txBody>
            </p:sp>
          </mc:Choice>
          <mc:Fallback xmlns="">
            <p:sp>
              <p:nvSpPr>
                <p:cNvPr id="585" name="Case 1:      of     cover     of    .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1" y="368559"/>
                  <a:ext cx="13940585" cy="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extrusionOk="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6" name="Line"/>
            <p:cNvSpPr/>
            <p:nvPr/>
          </p:nvSpPr>
          <p:spPr>
            <a:xfrm>
              <a:off x="0" y="792762"/>
              <a:ext cx="12656231" cy="0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8" name="covers       in expectation."/>
              <p:cNvSpPr txBox="1"/>
              <p:nvPr/>
            </p:nvSpPr>
            <p:spPr>
              <a:xfrm>
                <a:off x="1773600" y="3204715"/>
                <a:ext cx="11099347" cy="119218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/>
              <a:p>
                <a:pPr algn="l">
                  <a:defRPr sz="4000"/>
                </a:pPr>
                <a14:m>
                  <m:oMath xmlns:m="http://schemas.openxmlformats.org/officeDocument/2006/math">
                    <m:r>
                      <a:rPr sz="49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dirty="0"/>
                  <a:t> covers   </a:t>
                </a:r>
                <a14:m>
                  <m:oMath xmlns:m="http://schemas.openxmlformats.org/officeDocument/2006/math">
                    <m:f>
                      <m:fPr>
                        <m:ctrlPr>
                          <a:rPr sz="485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485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sz="485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𝒰</m:t>
                        </m:r>
                        <m:r>
                          <a:rPr sz="485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sz="485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sz="485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dirty="0"/>
                  <a:t>   in expectation.</a:t>
                </a:r>
              </a:p>
            </p:txBody>
          </p:sp>
        </mc:Choice>
        <mc:Fallback xmlns="">
          <p:sp>
            <p:nvSpPr>
              <p:cNvPr id="588" name="covers       in expectation.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600" y="3204715"/>
                <a:ext cx="11099347" cy="1192186"/>
              </a:xfrm>
              <a:prstGeom prst="rect">
                <a:avLst/>
              </a:prstGeom>
              <a:blipFill>
                <a:blip r:embed="rId6"/>
                <a:stretch>
                  <a:fillRect b="-461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9" name="of      pruned w.p.  ."/>
              <p:cNvSpPr txBox="1"/>
              <p:nvPr/>
            </p:nvSpPr>
            <p:spPr>
              <a:xfrm>
                <a:off x="1773600" y="9631847"/>
                <a:ext cx="11249040" cy="73711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/>
              <a:p>
                <a:pPr algn="l">
                  <a:defRPr sz="4000"/>
                </a:pPr>
                <a14:m>
                  <m:oMath xmlns:m="http://schemas.openxmlformats.org/officeDocument/2006/math">
                    <m:r>
                      <a:rPr sz="56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≥1/2</m:t>
                    </m:r>
                  </m:oMath>
                </a14:m>
                <a:r>
                  <a:t>  of  </a:t>
                </a:r>
                <a14:m>
                  <m:oMath xmlns:m="http://schemas.openxmlformats.org/officeDocument/2006/math">
                    <m:r>
                      <a:rPr sz="49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sz="49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sz="49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r>
                  <a:t>   pruned w.p.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sz="54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54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sz="54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t>. </a:t>
                </a:r>
              </a:p>
            </p:txBody>
          </p:sp>
        </mc:Choice>
        <mc:Fallback xmlns="">
          <p:sp>
            <p:nvSpPr>
              <p:cNvPr id="589" name="of      pruned w.p.  .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600" y="9631847"/>
                <a:ext cx="11249040" cy="737119"/>
              </a:xfrm>
              <a:prstGeom prst="rect">
                <a:avLst/>
              </a:prstGeom>
              <a:blipFill>
                <a:blip r:embed="rId7"/>
                <a:stretch>
                  <a:fillRect t="-2479" b="-4297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| | initially  ,                                          COVER steps suffice.">
                <a:extLst>
                  <a:ext uri="{FF2B5EF4-FFF2-40B4-BE49-F238E27FC236}">
                    <a16:creationId xmlns:a16="http://schemas.microsoft.com/office/drawing/2014/main" id="{A84DB644-9BAE-6657-7DA4-461AE1EE012C}"/>
                  </a:ext>
                </a:extLst>
              </p:cNvPr>
              <p:cNvSpPr txBox="1"/>
              <p:nvPr/>
            </p:nvSpPr>
            <p:spPr>
              <a:xfrm>
                <a:off x="14195657" y="4330787"/>
                <a:ext cx="9389172" cy="165314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/>
              <a:p>
                <a:pPr algn="l">
                  <a:defRPr sz="4000"/>
                </a:pPr>
                <a:r>
                  <a:rPr lang="en-US" sz="3600" dirty="0"/>
                  <a:t>|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sz="3600" dirty="0"/>
                  <a:t>| initially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3600" dirty="0"/>
              </a:p>
              <a:p>
                <a:pPr algn="l">
                  <a:defRPr sz="4000"/>
                </a:pP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600" dirty="0"/>
                  <a:t>     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800" b="0" i="1" smtClean="0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 </a:t>
                </a:r>
                <a:r>
                  <a:rPr lang="en-US" sz="3600" dirty="0">
                    <a:solidFill>
                      <a:schemeClr val="accent1">
                        <a:lumOff val="13575"/>
                      </a:schemeClr>
                    </a:solidFill>
                  </a:rPr>
                  <a:t>COVER</a:t>
                </a:r>
                <a:r>
                  <a:rPr lang="en-US" sz="3600" dirty="0"/>
                  <a:t> steps suffice. </a:t>
                </a:r>
                <a:endParaRPr sz="3600" dirty="0"/>
              </a:p>
            </p:txBody>
          </p:sp>
        </mc:Choice>
        <mc:Fallback xmlns="">
          <p:sp>
            <p:nvSpPr>
              <p:cNvPr id="6" name="| | initially  ,                                          COVER steps suffice.">
                <a:extLst>
                  <a:ext uri="{FF2B5EF4-FFF2-40B4-BE49-F238E27FC236}">
                    <a16:creationId xmlns:a16="http://schemas.microsoft.com/office/drawing/2014/main" id="{A84DB644-9BAE-6657-7DA4-461AE1EE0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5657" y="4330787"/>
                <a:ext cx="9389172" cy="1653145"/>
              </a:xfrm>
              <a:prstGeom prst="rect">
                <a:avLst/>
              </a:prstGeom>
              <a:blipFill>
                <a:blip r:embed="rId8"/>
                <a:stretch>
                  <a:fillRect l="-2403" b="-9926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| | initially  ,                LEARN steps suffice.">
                <a:extLst>
                  <a:ext uri="{FF2B5EF4-FFF2-40B4-BE49-F238E27FC236}">
                    <a16:creationId xmlns:a16="http://schemas.microsoft.com/office/drawing/2014/main" id="{8A395D17-ED5A-A091-E569-02F607151CE5}"/>
                  </a:ext>
                </a:extLst>
              </p:cNvPr>
              <p:cNvSpPr txBox="1"/>
              <p:nvPr/>
            </p:nvSpPr>
            <p:spPr>
              <a:xfrm>
                <a:off x="14290442" y="9121127"/>
                <a:ext cx="9199602" cy="178754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/>
              <a:p>
                <a:pPr algn="l">
                  <a:defRPr sz="4000"/>
                </a:pPr>
                <a:r>
                  <a:rPr lang="en-US" sz="3600" dirty="0"/>
                  <a:t>|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US" sz="3600" dirty="0"/>
                  <a:t>| initially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ar-AE" sz="48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ar-AE" sz="48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 sz="48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ar-AE" sz="48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ar-AE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ar-AE" sz="48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48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ar-AE" sz="48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ar-AE" sz="4800" i="1" dirty="0">
                  <a:solidFill>
                    <a:srgbClr val="FEFFFE"/>
                  </a:solidFill>
                  <a:latin typeface="Cambria Math" panose="02040503050406030204" pitchFamily="18" charset="0"/>
                </a:endParaRPr>
              </a:p>
              <a:p>
                <a:pPr algn="l">
                  <a:defRPr sz="4000"/>
                </a:pPr>
                <a14:m>
                  <m:oMath xmlns:m="http://schemas.openxmlformats.org/officeDocument/2006/math">
                    <m:r>
                      <a:rPr lang="ar-AE" sz="54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ar-AE" sz="3600" dirty="0"/>
                  <a:t>      </a:t>
                </a:r>
                <a14:m>
                  <m:oMath xmlns:m="http://schemas.openxmlformats.org/officeDocument/2006/math">
                    <m:r>
                      <a:rPr lang="ar-AE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ar-AE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ar-AE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800" b="0" i="1" smtClean="0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 </a:t>
                </a:r>
                <a:r>
                  <a:rPr lang="en-US" sz="3600" dirty="0">
                    <a:solidFill>
                      <a:srgbClr val="FFFF00"/>
                    </a:solidFill>
                  </a:rPr>
                  <a:t>LEARN</a:t>
                </a:r>
                <a:r>
                  <a:rPr lang="en-US" sz="3600" dirty="0"/>
                  <a:t> steps suffice.</a:t>
                </a:r>
                <a:endParaRPr sz="3600" dirty="0"/>
              </a:p>
            </p:txBody>
          </p:sp>
        </mc:Choice>
        <mc:Fallback xmlns="">
          <p:sp>
            <p:nvSpPr>
              <p:cNvPr id="7" name="| | initially  ,                LEARN steps suffice.">
                <a:extLst>
                  <a:ext uri="{FF2B5EF4-FFF2-40B4-BE49-F238E27FC236}">
                    <a16:creationId xmlns:a16="http://schemas.microsoft.com/office/drawing/2014/main" id="{8A395D17-ED5A-A091-E569-02F607151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0442" y="9121127"/>
                <a:ext cx="9199602" cy="1787541"/>
              </a:xfrm>
              <a:prstGeom prst="rect">
                <a:avLst/>
              </a:prstGeom>
              <a:blipFill>
                <a:blip r:embed="rId9"/>
                <a:stretch>
                  <a:fillRect l="-2452" b="-921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teps suffice.">
                <a:extLst>
                  <a:ext uri="{FF2B5EF4-FFF2-40B4-BE49-F238E27FC236}">
                    <a16:creationId xmlns:a16="http://schemas.microsoft.com/office/drawing/2014/main" id="{BEA58C16-89B9-39C9-DA85-30318C8983DB}"/>
                  </a:ext>
                </a:extLst>
              </p:cNvPr>
              <p:cNvSpPr txBox="1"/>
              <p:nvPr/>
            </p:nvSpPr>
            <p:spPr>
              <a:xfrm>
                <a:off x="14195657" y="12382751"/>
                <a:ext cx="8233473" cy="9444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/>
              <a:p>
                <a:pPr algn="l">
                  <a:defRPr sz="4000"/>
                </a:pPr>
                <a14:m>
                  <m:oMath xmlns:m="http://schemas.openxmlformats.org/officeDocument/2006/math">
                    <m:r>
                      <a:rPr lang="en-US" sz="5400" i="1" smtClean="0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800" b="0" i="1" smtClean="0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4800" b="0" i="1" smtClean="0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𝑚𝑛</m:t>
                    </m:r>
                    <m:r>
                      <a:rPr lang="en-US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 steps suffice.</a:t>
                </a:r>
                <a:endParaRPr sz="3600" dirty="0"/>
              </a:p>
            </p:txBody>
          </p:sp>
        </mc:Choice>
        <mc:Fallback xmlns="">
          <p:sp>
            <p:nvSpPr>
              <p:cNvPr id="8" name="steps suffice.">
                <a:extLst>
                  <a:ext uri="{FF2B5EF4-FFF2-40B4-BE49-F238E27FC236}">
                    <a16:creationId xmlns:a16="http://schemas.microsoft.com/office/drawing/2014/main" id="{BEA58C16-89B9-39C9-DA85-30318C898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5657" y="12382751"/>
                <a:ext cx="8233473" cy="944489"/>
              </a:xfrm>
              <a:prstGeom prst="rect">
                <a:avLst/>
              </a:prstGeom>
              <a:blipFill>
                <a:blip r:embed="rId10"/>
                <a:stretch>
                  <a:fillRect b="-16129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" grpId="0" animBg="1" advAuto="0"/>
      <p:bldP spid="581" grpId="0" animBg="1" advAuto="0"/>
      <p:bldP spid="584" grpId="0" animBg="1" advAuto="0"/>
      <p:bldP spid="587" grpId="0" animBg="1" advAuto="0"/>
      <p:bldP spid="588" grpId="0" animBg="1" advAuto="0"/>
      <p:bldP spid="589" grpId="0" animBg="1" advAuto="0"/>
      <p:bldP spid="6" grpId="0" animBg="1" advAuto="0"/>
      <p:bldP spid="7" grpId="0" animBg="1" advAuto="0"/>
      <p:bldP spid="8" grpId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2" name="shrinks by   in expectation."/>
              <p:cNvSpPr txBox="1"/>
              <p:nvPr/>
            </p:nvSpPr>
            <p:spPr>
              <a:xfrm>
                <a:off x="1484423" y="5511270"/>
                <a:ext cx="10112156" cy="162913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/>
              <a:p>
                <a:pPr algn="l">
                  <a:defRPr sz="4000"/>
                </a:pPr>
                <a14:m>
                  <m:oMath xmlns:m="http://schemas.openxmlformats.org/officeDocument/2006/math">
                    <m:r>
                      <a:rPr sz="53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r>
                  <a:t> shrinks by </a:t>
                </a:r>
                <a14:m>
                  <m:oMath xmlns:m="http://schemas.openxmlformats.org/officeDocument/2006/math">
                    <m:d>
                      <m:dPr>
                        <m:ctrlPr>
                          <a:rPr sz="485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sz="485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sz="485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sz="48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48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sz="48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sz="48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t> in expectation.</a:t>
                </a:r>
              </a:p>
            </p:txBody>
          </p:sp>
        </mc:Choice>
        <mc:Fallback xmlns="">
          <p:sp>
            <p:nvSpPr>
              <p:cNvPr id="612" name="shrinks by   in expectation.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423" y="5511270"/>
                <a:ext cx="10112156" cy="16291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3" name="shrinks by   in expectation."/>
              <p:cNvSpPr txBox="1"/>
              <p:nvPr/>
            </p:nvSpPr>
            <p:spPr>
              <a:xfrm>
                <a:off x="12800123" y="5957278"/>
                <a:ext cx="8369559" cy="73711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/>
              <a:p>
                <a:pPr algn="l">
                  <a:defRPr sz="4000"/>
                </a:pPr>
                <a14:m>
                  <m:oMath xmlns:m="http://schemas.openxmlformats.org/officeDocument/2006/math">
                    <m:r>
                      <a:rPr sz="52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𝒫</m:t>
                    </m:r>
                  </m:oMath>
                </a14:m>
                <a:r>
                  <a:t> shrinks by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sz="51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51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sz="51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t> in expectation.</a:t>
                </a:r>
              </a:p>
            </p:txBody>
          </p:sp>
        </mc:Choice>
        <mc:Fallback xmlns="">
          <p:sp>
            <p:nvSpPr>
              <p:cNvPr id="613" name="shrinks by   in expectation.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0123" y="5957278"/>
                <a:ext cx="8369559" cy="737119"/>
              </a:xfrm>
              <a:prstGeom prst="rect">
                <a:avLst/>
              </a:prstGeom>
              <a:blipFill>
                <a:blip r:embed="rId3"/>
                <a:stretch>
                  <a:fillRect t="-4959" b="-40496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" name="Group"/>
          <p:cNvSpPr txBox="1"/>
          <p:nvPr/>
        </p:nvSpPr>
        <p:spPr>
          <a:xfrm>
            <a:off x="12800123" y="4474735"/>
            <a:ext cx="4903299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l">
              <a:defRPr sz="4000" b="1"/>
            </a:pPr>
            <a:r>
              <a:rPr u="sng" dirty="0"/>
              <a:t>Case 2:</a:t>
            </a:r>
            <a:r>
              <a:rPr dirty="0"/>
              <a:t>  </a:t>
            </a:r>
            <a:r>
              <a:rPr dirty="0">
                <a:solidFill>
                  <a:srgbClr val="FFFF00"/>
                </a:solidFill>
              </a:rPr>
              <a:t>(LEARN)</a:t>
            </a:r>
          </a:p>
        </p:txBody>
      </p:sp>
      <p:sp>
        <p:nvSpPr>
          <p:cNvPr id="615" name="Group"/>
          <p:cNvSpPr txBox="1"/>
          <p:nvPr/>
        </p:nvSpPr>
        <p:spPr>
          <a:xfrm>
            <a:off x="1484423" y="4474735"/>
            <a:ext cx="5005412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l">
              <a:defRPr sz="4000" b="1"/>
            </a:pPr>
            <a:r>
              <a:rPr u="sng"/>
              <a:t>Case 1:</a:t>
            </a:r>
            <a:r>
              <a:t>  </a:t>
            </a:r>
            <a:r>
              <a:rPr>
                <a:solidFill>
                  <a:schemeClr val="accent1">
                    <a:lumOff val="13575"/>
                  </a:schemeClr>
                </a:solidFill>
              </a:rPr>
              <a:t>(COVER)</a:t>
            </a:r>
          </a:p>
        </p:txBody>
      </p:sp>
      <p:sp>
        <p:nvSpPr>
          <p:cNvPr id="616" name="Line"/>
          <p:cNvSpPr/>
          <p:nvPr/>
        </p:nvSpPr>
        <p:spPr>
          <a:xfrm flipV="1">
            <a:off x="12204708" y="4076285"/>
            <a:ext cx="1" cy="3426055"/>
          </a:xfrm>
          <a:prstGeom prst="line">
            <a:avLst/>
          </a:prstGeom>
          <a:ln w="762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617" name="But how to make polytime?…"/>
          <p:cNvSpPr txBox="1"/>
          <p:nvPr/>
        </p:nvSpPr>
        <p:spPr>
          <a:xfrm>
            <a:off x="16255426" y="9535282"/>
            <a:ext cx="6016370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000">
                <a:solidFill>
                  <a:schemeClr val="accent4">
                    <a:hueOff val="-613784"/>
                    <a:lumOff val="1275"/>
                  </a:schemeClr>
                </a:solidFill>
              </a:defRPr>
            </a:pPr>
            <a:r>
              <a:rPr lang="en-US" dirty="0"/>
              <a:t>H</a:t>
            </a:r>
            <a:r>
              <a:rPr dirty="0"/>
              <a:t>ow to make polytime?</a:t>
            </a:r>
          </a:p>
          <a:p>
            <a:pPr algn="l">
              <a:defRPr sz="4000">
                <a:solidFill>
                  <a:schemeClr val="accent4">
                    <a:hueOff val="-613784"/>
                    <a:lumOff val="1275"/>
                  </a:schemeClr>
                </a:solidFill>
              </a:defRPr>
            </a:pPr>
            <a:endParaRPr dirty="0"/>
          </a:p>
          <a:p>
            <a:pPr algn="l">
              <a:defRPr sz="4000"/>
            </a:pPr>
            <a:r>
              <a:rPr dirty="0">
                <a:solidFill>
                  <a:schemeClr val="accent4">
                    <a:hueOff val="-613784"/>
                    <a:lumOff val="1275"/>
                  </a:schemeClr>
                </a:solidFill>
              </a:rPr>
              <a:t>Can we reuse</a:t>
            </a:r>
            <a:r>
              <a:rPr dirty="0"/>
              <a:t> </a:t>
            </a:r>
            <a:r>
              <a:rPr dirty="0">
                <a:solidFill>
                  <a:srgbClr val="FFFF00"/>
                </a:solidFill>
              </a:rPr>
              <a:t>LEARN</a:t>
            </a:r>
            <a:r>
              <a:rPr dirty="0">
                <a:solidFill>
                  <a:schemeClr val="accent4">
                    <a:hueOff val="-613784"/>
                    <a:lumOff val="1275"/>
                  </a:schemeClr>
                </a:solidFill>
              </a:rPr>
              <a:t>/</a:t>
            </a:r>
            <a:r>
              <a:rPr dirty="0">
                <a:solidFill>
                  <a:schemeClr val="accent1">
                    <a:lumOff val="13575"/>
                  </a:schemeClr>
                </a:solidFill>
              </a:rPr>
              <a:t>COVER</a:t>
            </a:r>
            <a:r>
              <a:rPr dirty="0"/>
              <a:t> </a:t>
            </a:r>
            <a:r>
              <a:rPr dirty="0">
                <a:solidFill>
                  <a:schemeClr val="accent4">
                    <a:hueOff val="-613784"/>
                    <a:lumOff val="1275"/>
                  </a:schemeClr>
                </a:solidFill>
              </a:rPr>
              <a:t>intuition?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8" name="Claim 1:   , and   ."/>
              <p:cNvSpPr txBox="1"/>
              <p:nvPr/>
            </p:nvSpPr>
            <p:spPr>
              <a:xfrm>
                <a:off x="1484423" y="10427795"/>
                <a:ext cx="11281422" cy="84677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 algn="l">
                  <a:defRPr sz="4000"/>
                </a:pPr>
                <a:r>
                  <a:rPr lang="en-US" b="1" u="sng" dirty="0"/>
                  <a:t>Claim 1: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9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l-GR" sz="49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sz="49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l-GR" sz="49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l-GR" sz="49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l-GR" sz="49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9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4900" b="0" i="1" smtClean="0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9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𝑚𝑛</m:t>
                    </m:r>
                    <m:r>
                      <a:rPr lang="en-US" sz="49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9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l-GR" sz="49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sz="49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l-GR" sz="49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)≥</m:t>
                    </m:r>
                    <m:r>
                      <a:rPr lang="el-GR" sz="49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l-GR" dirty="0"/>
                  <a:t>.</a:t>
                </a:r>
                <a:endParaRPr dirty="0"/>
              </a:p>
            </p:txBody>
          </p:sp>
        </mc:Choice>
        <mc:Fallback xmlns="">
          <p:sp>
            <p:nvSpPr>
              <p:cNvPr id="618" name="Claim 1:   , and   .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423" y="10427795"/>
                <a:ext cx="11281422" cy="846770"/>
              </a:xfrm>
              <a:prstGeom prst="rect">
                <a:avLst/>
              </a:prstGeom>
              <a:blipFill>
                <a:blip r:embed="rId4"/>
                <a:stretch>
                  <a:fillRect l="-2324" r="-324" b="-26619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9" name="Claim 2:  If   uncovered, then"/>
              <p:cNvSpPr txBox="1"/>
              <p:nvPr/>
            </p:nvSpPr>
            <p:spPr>
              <a:xfrm>
                <a:off x="1484423" y="11384792"/>
                <a:ext cx="13137478" cy="162913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/>
              <a:p>
                <a:pPr algn="l">
                  <a:defRPr sz="4000"/>
                </a:pPr>
                <a:r>
                  <a:rPr b="1" u="sng"/>
                  <a:t>Claim 2:</a:t>
                </a:r>
                <a:r>
                  <a:t>  If </a:t>
                </a:r>
                <a14:m>
                  <m:oMath xmlns:m="http://schemas.openxmlformats.org/officeDocument/2006/math">
                    <m:r>
                      <a:rPr sz="53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t> uncovered, then  </a:t>
                </a:r>
                <a14:m>
                  <m:oMath xmlns:m="http://schemas.openxmlformats.org/officeDocument/2006/math">
                    <m:r>
                      <a:rPr sz="48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sz="48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sz="48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ΔΦ</m:t>
                    </m:r>
                    <m:r>
                      <a:rPr sz="48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]≤−</m:t>
                    </m:r>
                    <m:r>
                      <m:rPr>
                        <m:sty m:val="p"/>
                      </m:rPr>
                      <a:rPr sz="48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sz="485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sz="48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48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sz="485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sz="48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619" name="Claim 2:  If   uncovered, the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423" y="11384792"/>
                <a:ext cx="13137478" cy="1629136"/>
              </a:xfrm>
              <a:prstGeom prst="rect">
                <a:avLst/>
              </a:prstGeom>
              <a:blipFill>
                <a:blip r:embed="rId5"/>
                <a:stretch>
                  <a:fillRect l="-199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81C99DE1-F9DE-02F3-5084-259335B5FF93}"/>
              </a:ext>
            </a:extLst>
          </p:cNvPr>
          <p:cNvGrpSpPr/>
          <p:nvPr/>
        </p:nvGrpSpPr>
        <p:grpSpPr>
          <a:xfrm>
            <a:off x="1585900" y="7716628"/>
            <a:ext cx="8548800" cy="2189769"/>
            <a:chOff x="3315095" y="8127799"/>
            <a:chExt cx="8548800" cy="21897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0" name="Rectangle"/>
                <p:cNvSpPr txBox="1"/>
                <p:nvPr/>
              </p:nvSpPr>
              <p:spPr>
                <a:xfrm>
                  <a:off x="3703599" y="8127799"/>
                  <a:ext cx="7981056" cy="196340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l">
                    <a:defRPr sz="4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sz="55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Φ</m:t>
                        </m:r>
                        <m:r>
                          <a:rPr sz="55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phant>
                          <m:phantPr>
                            <m:show m:val="off"/>
                            <m:ctrlPr>
                              <a:rPr sz="55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phantPr>
                          <m:e>
                            <m:f>
                              <m:fPr>
                                <m:ctrlPr>
                                  <a:rPr sz="5500" i="1">
                                    <a:solidFill>
                                      <a:srgbClr val="FEFFFE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sz="5500" i="1">
                                    <a:solidFill>
                                      <a:srgbClr val="FEFFF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sz="5500" i="1">
                                    <a:solidFill>
                                      <a:srgbClr val="FEFFFE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sz="55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sz="55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sz="55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𝒫</m:t>
                            </m:r>
                            <m:r>
                              <a:rPr sz="5500" i="1">
                                <a:solidFill>
                                  <a:srgbClr val="FEFFFE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phant>
                        <m:r>
                          <a:rPr sz="55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dirty="0"/>
                </a:p>
              </p:txBody>
            </p:sp>
          </mc:Choice>
          <mc:Fallback xmlns="">
            <p:sp>
              <p:nvSpPr>
                <p:cNvPr id="620" name="Rectangle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3599" y="8127799"/>
                  <a:ext cx="7981056" cy="196340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1" name="Rectangle"/>
            <p:cNvSpPr/>
            <p:nvPr/>
          </p:nvSpPr>
          <p:spPr>
            <a:xfrm>
              <a:off x="3315095" y="8127799"/>
              <a:ext cx="8548800" cy="2189769"/>
            </a:xfrm>
            <a:prstGeom prst="rect">
              <a:avLst/>
            </a:prstGeom>
            <a:noFill/>
            <a:ln w="889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 b="1">
                  <a:solidFill>
                    <a:srgbClr val="000000"/>
                  </a:solidFill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2" name="Rectangle"/>
                <p:cNvSpPr txBox="1"/>
                <p:nvPr/>
              </p:nvSpPr>
              <p:spPr>
                <a:xfrm>
                  <a:off x="5199689" y="8157335"/>
                  <a:ext cx="3193994" cy="196340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l">
                    <a:defRPr sz="4500">
                      <a:solidFill>
                        <a:schemeClr val="accent5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ar-AE" sz="55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 sz="55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ar-AE" sz="55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sz="55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55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55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𝒫</m:t>
                        </m:r>
                        <m:r>
                          <a:rPr lang="en-US" sz="55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dirty="0">
                    <a:solidFill>
                      <a:srgbClr val="EE220D"/>
                    </a:solidFill>
                  </a:endParaRPr>
                </a:p>
              </p:txBody>
            </p:sp>
          </mc:Choice>
          <mc:Fallback xmlns="">
            <p:sp>
              <p:nvSpPr>
                <p:cNvPr id="622" name="Rectangle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9689" y="8157335"/>
                  <a:ext cx="3193994" cy="196340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3" name="Rectangle"/>
                <p:cNvSpPr txBox="1"/>
                <p:nvPr/>
              </p:nvSpPr>
              <p:spPr>
                <a:xfrm>
                  <a:off x="8568130" y="8720832"/>
                  <a:ext cx="2428454" cy="100370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algn="l">
                    <a:defRPr sz="4500">
                      <a:solidFill>
                        <a:schemeClr val="accent1">
                          <a:lumOff val="13575"/>
                        </a:schemeClr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sz="5500" i="1">
                            <a:solidFill>
                              <a:srgbClr val="00A1FE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sz="5500" i="1">
                            <a:solidFill>
                              <a:srgbClr val="00A1FE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sz="5500" i="1">
                            <a:solidFill>
                              <a:srgbClr val="00A1FE"/>
                            </a:solidFill>
                            <a:latin typeface="Cambria Math" panose="02040503050406030204" pitchFamily="18" charset="0"/>
                          </a:rPr>
                          <m:t>𝒰</m:t>
                        </m:r>
                        <m:r>
                          <a:rPr sz="5500" i="1">
                            <a:solidFill>
                              <a:srgbClr val="00A1FE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dirty="0">
                    <a:solidFill>
                      <a:srgbClr val="00A2FF"/>
                    </a:solidFill>
                  </a:endParaRPr>
                </a:p>
              </p:txBody>
            </p:sp>
          </mc:Choice>
          <mc:Fallback xmlns="">
            <p:sp>
              <p:nvSpPr>
                <p:cNvPr id="623" name="Rectangle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8130" y="8720832"/>
                  <a:ext cx="2428454" cy="100370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LearnOrCover">
            <a:extLst>
              <a:ext uri="{FF2B5EF4-FFF2-40B4-BE49-F238E27FC236}">
                <a16:creationId xmlns:a16="http://schemas.microsoft.com/office/drawing/2014/main" id="{DBA69FF4-8A1E-0434-663C-68C1A1A03F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6500" y="952500"/>
            <a:ext cx="7280131" cy="1433163"/>
          </a:xfrm>
          <a:prstGeom prst="rect">
            <a:avLst/>
          </a:prstGeom>
        </p:spPr>
        <p:txBody>
          <a:bodyPr/>
          <a:lstStyle/>
          <a:p>
            <a:r>
              <a:rPr dirty="0" err="1">
                <a:solidFill>
                  <a:srgbClr val="FFFF00"/>
                </a:solidFill>
              </a:rPr>
              <a:t>Learn</a:t>
            </a:r>
            <a:r>
              <a:rPr dirty="0" err="1"/>
              <a:t>Or</a:t>
            </a:r>
            <a:r>
              <a:rPr dirty="0" err="1">
                <a:solidFill>
                  <a:schemeClr val="accent1">
                    <a:lumOff val="13575"/>
                  </a:schemeClr>
                </a:solidFill>
              </a:rPr>
              <a:t>Cover</a:t>
            </a:r>
            <a:endParaRPr dirty="0">
              <a:solidFill>
                <a:schemeClr val="accent1">
                  <a:lumOff val="13575"/>
                </a:schemeClr>
              </a:solidFill>
            </a:endParaRPr>
          </a:p>
        </p:txBody>
      </p:sp>
      <p:sp>
        <p:nvSpPr>
          <p:cNvPr id="10" name="(Unit cost, exp time warmup)">
            <a:extLst>
              <a:ext uri="{FF2B5EF4-FFF2-40B4-BE49-F238E27FC236}">
                <a16:creationId xmlns:a16="http://schemas.microsoft.com/office/drawing/2014/main" id="{A04E5278-15B0-B0FA-8B6B-506B36473224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1206500" y="2036631"/>
            <a:ext cx="9307601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rPr dirty="0">
                <a:solidFill>
                  <a:schemeClr val="tx1"/>
                </a:solidFill>
              </a:rPr>
              <a:t>(Unit cost, exp time)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" grpId="0" animBg="1" advAuto="0"/>
      <p:bldP spid="618" grpId="0" animBg="1" advAuto="0"/>
      <p:bldP spid="619" grpId="0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LearnOrCover"/>
          <p:cNvSpPr txBox="1">
            <a:spLocks noGrp="1"/>
          </p:cNvSpPr>
          <p:nvPr>
            <p:ph type="title"/>
          </p:nvPr>
        </p:nvSpPr>
        <p:spPr>
          <a:xfrm>
            <a:off x="1206500" y="952500"/>
            <a:ext cx="7280131" cy="1433163"/>
          </a:xfrm>
          <a:prstGeom prst="rect">
            <a:avLst/>
          </a:prstGeom>
        </p:spPr>
        <p:txBody>
          <a:bodyPr/>
          <a:lstStyle/>
          <a:p>
            <a:r>
              <a:rPr dirty="0" err="1">
                <a:solidFill>
                  <a:srgbClr val="FFFF00"/>
                </a:solidFill>
              </a:rPr>
              <a:t>Learn</a:t>
            </a:r>
            <a:r>
              <a:rPr dirty="0" err="1"/>
              <a:t>Or</a:t>
            </a:r>
            <a:r>
              <a:rPr dirty="0" err="1">
                <a:solidFill>
                  <a:schemeClr val="accent1">
                    <a:lumOff val="13575"/>
                  </a:schemeClr>
                </a:solidFill>
              </a:rPr>
              <a:t>Cover</a:t>
            </a:r>
            <a:endParaRPr dirty="0">
              <a:solidFill>
                <a:schemeClr val="accent1">
                  <a:lumOff val="13575"/>
                </a:schemeClr>
              </a:solidFill>
            </a:endParaRPr>
          </a:p>
        </p:txBody>
      </p:sp>
      <p:sp>
        <p:nvSpPr>
          <p:cNvPr id="505" name="Idea! Measure convergence with potential function:"/>
          <p:cNvSpPr txBox="1"/>
          <p:nvPr/>
        </p:nvSpPr>
        <p:spPr>
          <a:xfrm>
            <a:off x="10763309" y="3029342"/>
            <a:ext cx="12851274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/>
            </a:lvl1pPr>
          </a:lstStyle>
          <a:p>
            <a:r>
              <a:rPr sz="4400" dirty="0"/>
              <a:t>Idea</a:t>
            </a:r>
            <a:r>
              <a:rPr lang="en-US" sz="4400" dirty="0"/>
              <a:t>:</a:t>
            </a:r>
            <a:r>
              <a:rPr sz="4400" dirty="0"/>
              <a:t> Measure convergence with potential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6" name="Claim 1:   , and   ."/>
              <p:cNvSpPr txBox="1"/>
              <p:nvPr/>
            </p:nvSpPr>
            <p:spPr>
              <a:xfrm>
                <a:off x="11114060" y="8348223"/>
                <a:ext cx="10972556" cy="82426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 algn="l">
                  <a:defRPr sz="4800"/>
                </a:pPr>
                <a:r>
                  <a:rPr lang="en-US" sz="4000" u="sng" dirty="0">
                    <a:latin typeface="+mn-lt"/>
                    <a:ea typeface="+mn-ea"/>
                    <a:cs typeface="+mn-cs"/>
                    <a:sym typeface="Lato Bold"/>
                  </a:rPr>
                  <a:t>Claim 1:</a:t>
                </a:r>
                <a:r>
                  <a:rPr lang="en-US" sz="4000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l-GR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(0)=</m:t>
                    </m:r>
                    <m:r>
                      <a:rPr lang="el-GR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l-GR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4800" b="0" i="1" smtClean="0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𝑚𝑛</m:t>
                    </m:r>
                    <m:r>
                      <a:rPr lang="en-US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/>
                  <a:t>, and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Φ</m:t>
                    </m:r>
                    <m:r>
                      <a:rPr lang="el-GR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l-GR"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)≥0</m:t>
                    </m:r>
                  </m:oMath>
                </a14:m>
                <a:r>
                  <a:rPr lang="el-GR" sz="4000" dirty="0"/>
                  <a:t>.</a:t>
                </a:r>
                <a:endParaRPr sz="4000" dirty="0"/>
              </a:p>
            </p:txBody>
          </p:sp>
        </mc:Choice>
        <mc:Fallback xmlns="">
          <p:sp>
            <p:nvSpPr>
              <p:cNvPr id="506" name="Claim 1:   , and   .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4060" y="8348223"/>
                <a:ext cx="10972556" cy="824265"/>
              </a:xfrm>
              <a:prstGeom prst="rect">
                <a:avLst/>
              </a:prstGeom>
              <a:blipFill>
                <a:blip r:embed="rId2"/>
                <a:stretch>
                  <a:fillRect l="-2333" t="-1471" r="-1444" b="-2794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7" name="Claim 2:  If   uncovered, then   ."/>
              <p:cNvSpPr txBox="1"/>
              <p:nvPr/>
            </p:nvSpPr>
            <p:spPr>
              <a:xfrm>
                <a:off x="11149995" y="9418647"/>
                <a:ext cx="11098513" cy="114948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/>
              <a:p>
                <a:pPr algn="l">
                  <a:defRPr sz="4800"/>
                </a:pPr>
                <a:r>
                  <a:rPr sz="4000" u="sng" dirty="0">
                    <a:latin typeface="+mn-lt"/>
                    <a:ea typeface="+mn-ea"/>
                    <a:cs typeface="+mn-cs"/>
                    <a:sym typeface="Lato Bold"/>
                  </a:rPr>
                  <a:t>Claim 2:</a:t>
                </a:r>
                <a:r>
                  <a:rPr sz="4000" dirty="0"/>
                  <a:t>  If </a:t>
                </a:r>
                <a14:m>
                  <m:oMath xmlns:m="http://schemas.openxmlformats.org/officeDocument/2006/math">
                    <m:r>
                      <a:rPr sz="54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sz="4000" dirty="0"/>
                  <a:t> uncovered, then  </a:t>
                </a:r>
                <a14:m>
                  <m:oMath xmlns:m="http://schemas.openxmlformats.org/officeDocument/2006/math">
                    <m:r>
                      <a:rPr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ΔΦ</m:t>
                    </m:r>
                    <m:r>
                      <a:rPr sz="48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]≤−</m:t>
                    </m:r>
                    <m:f>
                      <m:fPr>
                        <m:ctrlPr>
                          <a:rPr sz="48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48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sz="480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sz="4000" dirty="0"/>
                  <a:t>. </a:t>
                </a:r>
              </a:p>
            </p:txBody>
          </p:sp>
        </mc:Choice>
        <mc:Fallback xmlns="">
          <p:sp>
            <p:nvSpPr>
              <p:cNvPr id="507" name="Claim 2:  If   uncovered, then   .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9995" y="9418647"/>
                <a:ext cx="11098513" cy="1149482"/>
              </a:xfrm>
              <a:prstGeom prst="rect">
                <a:avLst/>
              </a:prstGeom>
              <a:blipFill>
                <a:blip r:embed="rId3"/>
                <a:stretch>
                  <a:fillRect l="-2306" b="-476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1" name="Group"/>
          <p:cNvGrpSpPr/>
          <p:nvPr/>
        </p:nvGrpSpPr>
        <p:grpSpPr>
          <a:xfrm>
            <a:off x="11108630" y="3994698"/>
            <a:ext cx="12160631" cy="1559834"/>
            <a:chOff x="0" y="0"/>
            <a:chExt cx="10880680" cy="1559833"/>
          </a:xfrm>
        </p:grpSpPr>
        <p:sp>
          <p:nvSpPr>
            <p:cNvPr id="509" name="Group"/>
            <p:cNvSpPr/>
            <p:nvPr/>
          </p:nvSpPr>
          <p:spPr>
            <a:xfrm>
              <a:off x="0" y="0"/>
              <a:ext cx="10880681" cy="1559834"/>
            </a:xfrm>
            <a:prstGeom prst="rect">
              <a:avLst/>
            </a:prstGeom>
            <a:noFill/>
            <a:ln w="889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Lato Bold"/>
                </a:defRPr>
              </a:pPr>
              <a:endParaRPr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0" name="Rectangle"/>
                <p:cNvSpPr txBox="1"/>
                <p:nvPr/>
              </p:nvSpPr>
              <p:spPr>
                <a:xfrm>
                  <a:off x="263320" y="217724"/>
                  <a:ext cx="10612564" cy="97089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4800"/>
                  </a:pP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sz="48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sz="48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sz="48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sz="48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sz="48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8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sz="48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sz="400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KL</m:t>
                      </m:r>
                      <m:r>
                        <a:rPr lang="en-US" sz="4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ar-AE" sz="4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4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ar-AE" sz="4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ar-AE" sz="4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sSup>
                        <m:sSupPr>
                          <m:ctrlPr>
                            <a:rPr lang="ar-AE" sz="4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4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ar-AE" sz="48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ar-AE" sz="48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ar-AE" sz="4000" dirty="0">
                      <a:solidFill>
                        <a:srgbClr val="FFFF00"/>
                      </a:solidFill>
                    </a:rPr>
                    <a:t>  </a:t>
                  </a:r>
                  <a14:m>
                    <m:oMath xmlns:m="http://schemas.openxmlformats.org/officeDocument/2006/math">
                      <m:r>
                        <a:rPr sz="4800" i="1">
                          <a:solidFill>
                            <a:srgbClr val="FEFFF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sz="48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48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sz="4800" i="1">
                              <a:solidFill>
                                <a:srgbClr val="FEFFF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sz="400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sz="4800" i="1">
                          <a:solidFill>
                            <a:srgbClr val="00A1FE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sz="4800" i="1">
                          <a:solidFill>
                            <a:srgbClr val="00A1FE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sz="4800" i="1">
                              <a:solidFill>
                                <a:srgbClr val="00A1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sz="4800" i="1">
                              <a:solidFill>
                                <a:srgbClr val="00A1FE"/>
                              </a:solidFill>
                              <a:latin typeface="Cambria Math" panose="02040503050406030204" pitchFamily="18" charset="0"/>
                            </a:rPr>
                            <m:t>𝒰</m:t>
                          </m:r>
                        </m:e>
                        <m:sup>
                          <m:r>
                            <a:rPr sz="4800" i="1">
                              <a:solidFill>
                                <a:srgbClr val="00A1FE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sz="4800" i="1">
                          <a:solidFill>
                            <a:srgbClr val="00A1FE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</m:oMath>
                  </a14:m>
                  <a:endParaRPr sz="4000" dirty="0">
                    <a:solidFill>
                      <a:srgbClr val="00A2FF"/>
                    </a:solidFill>
                  </a:endParaRPr>
                </a:p>
              </p:txBody>
            </p:sp>
          </mc:Choice>
          <mc:Fallback xmlns="">
            <p:sp>
              <p:nvSpPr>
                <p:cNvPr id="510" name="Rectangle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320" y="217724"/>
                  <a:ext cx="10612564" cy="970897"/>
                </a:xfrm>
                <a:prstGeom prst="rect">
                  <a:avLst/>
                </a:prstGeom>
                <a:blipFill>
                  <a:blip r:embed="rId4"/>
                  <a:stretch>
                    <a:fillRect b="-16981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2" name=":= uncovered elements @ time"/>
              <p:cNvSpPr txBox="1"/>
              <p:nvPr/>
            </p:nvSpPr>
            <p:spPr>
              <a:xfrm>
                <a:off x="13981101" y="6081176"/>
                <a:ext cx="8187523" cy="80278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/>
              <a:p>
                <a:pPr algn="l">
                  <a:defRPr sz="3600">
                    <a:solidFill>
                      <a:schemeClr val="accent4">
                        <a:hueOff val="-613784"/>
                        <a:lumOff val="1275"/>
                      </a:schemeClr>
                    </a:solidFill>
                  </a:defRPr>
                </a:pPr>
                <a14:m>
                  <m:oMath xmlns:m="http://schemas.openxmlformats.org/officeDocument/2006/math">
                    <m:sSup>
                      <m:sSupPr>
                        <m:ctrlPr>
                          <a:rPr sz="4350" i="1">
                            <a:solidFill>
                              <a:srgbClr val="FE92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4350" i="1">
                            <a:solidFill>
                              <a:srgbClr val="FE9200"/>
                            </a:solidFill>
                            <a:latin typeface="Cambria Math" panose="02040503050406030204" pitchFamily="18" charset="0"/>
                          </a:rPr>
                          <m:t>𝒰</m:t>
                        </m:r>
                      </m:e>
                      <m:sup>
                        <m:r>
                          <a:rPr sz="4350" i="1">
                            <a:solidFill>
                              <a:srgbClr val="FE92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dirty="0"/>
                  <a:t> := uncovered elements @ time </a:t>
                </a:r>
                <a14:m>
                  <m:oMath xmlns:m="http://schemas.openxmlformats.org/officeDocument/2006/math">
                    <m:r>
                      <a:rPr sz="4550" i="1">
                        <a:solidFill>
                          <a:srgbClr val="FE92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dirty="0">
                  <a:solidFill>
                    <a:srgbClr val="FF9301"/>
                  </a:solidFill>
                </a:endParaRPr>
              </a:p>
            </p:txBody>
          </p:sp>
        </mc:Choice>
        <mc:Fallback xmlns="">
          <p:sp>
            <p:nvSpPr>
              <p:cNvPr id="512" name=":= uncovered elements @ time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1101" y="6081176"/>
                <a:ext cx="8187523" cy="802784"/>
              </a:xfrm>
              <a:prstGeom prst="rect">
                <a:avLst/>
              </a:prstGeom>
              <a:blipFill>
                <a:blip r:embed="rId6"/>
                <a:stretch>
                  <a:fillRect b="-24427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4" name="Rectangle"/>
          <p:cNvSpPr/>
          <p:nvPr/>
        </p:nvSpPr>
        <p:spPr>
          <a:xfrm>
            <a:off x="511425" y="4112786"/>
            <a:ext cx="9127019" cy="6437673"/>
          </a:xfrm>
          <a:prstGeom prst="rect">
            <a:avLst/>
          </a:prstGeom>
          <a:solidFill>
            <a:srgbClr val="212121"/>
          </a:solidFill>
          <a:ln w="889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Lato Bold"/>
              </a:defRPr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5" name="Init.  ."/>
              <p:cNvSpPr txBox="1"/>
              <p:nvPr/>
            </p:nvSpPr>
            <p:spPr>
              <a:xfrm>
                <a:off x="706112" y="4181874"/>
                <a:ext cx="3311821" cy="82300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 algn="l">
                  <a:defRPr sz="4000"/>
                </a:pPr>
                <a:r>
                  <a:rPr dirty="0" err="1"/>
                  <a:t>Init.</a:t>
                </a:r>
                <a:r>
                  <a:rPr dirty="0"/>
                  <a:t> </a:t>
                </a:r>
                <a14:m>
                  <m:oMath xmlns:m="http://schemas.openxmlformats.org/officeDocument/2006/math">
                    <m:r>
                      <a:rPr sz="47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sz="47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sz="47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sz="47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sz="47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dirty="0"/>
                  <a:t>.</a:t>
                </a:r>
              </a:p>
            </p:txBody>
          </p:sp>
        </mc:Choice>
        <mc:Fallback xmlns="">
          <p:sp>
            <p:nvSpPr>
              <p:cNvPr id="515" name="Init.  .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12" y="4181874"/>
                <a:ext cx="3311821" cy="823007"/>
              </a:xfrm>
              <a:prstGeom prst="rect">
                <a:avLst/>
              </a:prstGeom>
              <a:blipFill>
                <a:blip r:embed="rId8"/>
                <a:stretch>
                  <a:fillRect l="-7735" t="-2222" r="-12891" b="-28148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6" name="@ time  , element     arrives:"/>
              <p:cNvSpPr txBox="1"/>
              <p:nvPr/>
            </p:nvSpPr>
            <p:spPr>
              <a:xfrm>
                <a:off x="664793" y="5004880"/>
                <a:ext cx="6245568" cy="82300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 algn="l">
                  <a:defRPr sz="4000"/>
                </a:pPr>
                <a:r>
                  <a:t>@ time </a:t>
                </a:r>
                <a14:m>
                  <m:oMath xmlns:m="http://schemas.openxmlformats.org/officeDocument/2006/math">
                    <m:r>
                      <a:rPr sz="51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t>, element  </a:t>
                </a:r>
                <a14:m>
                  <m:oMath xmlns:m="http://schemas.openxmlformats.org/officeDocument/2006/math">
                    <m:r>
                      <a:rPr sz="51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t>  arrives:</a:t>
                </a:r>
              </a:p>
            </p:txBody>
          </p:sp>
        </mc:Choice>
        <mc:Fallback xmlns="">
          <p:sp>
            <p:nvSpPr>
              <p:cNvPr id="516" name="@ time  , element     arrives: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93" y="5004880"/>
                <a:ext cx="6245568" cy="823006"/>
              </a:xfrm>
              <a:prstGeom prst="rect">
                <a:avLst/>
              </a:prstGeom>
              <a:blipFill>
                <a:blip r:embed="rId9"/>
                <a:stretch>
                  <a:fillRect l="-4098" r="-11317" b="-3037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7" name="If     covered, do nothing."/>
              <p:cNvSpPr txBox="1"/>
              <p:nvPr/>
            </p:nvSpPr>
            <p:spPr>
              <a:xfrm>
                <a:off x="413584" y="5731769"/>
                <a:ext cx="6587458" cy="143260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 lvl="2" algn="l">
                  <a:defRPr sz="4000"/>
                </a:pPr>
                <a:r>
                  <a:t>If  </a:t>
                </a:r>
                <a14:m>
                  <m:oMath xmlns:m="http://schemas.openxmlformats.org/officeDocument/2006/math">
                    <m:r>
                      <a:rPr sz="51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t>  covered, do nothing. </a:t>
                </a:r>
              </a:p>
            </p:txBody>
          </p:sp>
        </mc:Choice>
        <mc:Fallback xmlns="">
          <p:sp>
            <p:nvSpPr>
              <p:cNvPr id="517" name="If     covered, do nothing.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84" y="5731769"/>
                <a:ext cx="6587458" cy="1432606"/>
              </a:xfrm>
              <a:prstGeom prst="rect">
                <a:avLst/>
              </a:prstGeom>
              <a:blipFill>
                <a:blip r:embed="rId10"/>
                <a:stretch>
                  <a:fillRect r="-1037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8" name="Else:…"/>
              <p:cNvSpPr txBox="1"/>
              <p:nvPr/>
            </p:nvSpPr>
            <p:spPr>
              <a:xfrm>
                <a:off x="413584" y="6549671"/>
                <a:ext cx="8629034" cy="353719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 lvl="2" algn="l">
                  <a:defRPr sz="4000"/>
                </a:pPr>
                <a:r>
                  <a:t>Else:</a:t>
                </a:r>
              </a:p>
              <a:p>
                <a:pPr lvl="4" algn="l">
                  <a:defRPr sz="4000"/>
                </a:pPr>
                <a:r>
                  <a:rPr>
                    <a:solidFill>
                      <a:schemeClr val="accent1">
                        <a:lumOff val="13575"/>
                      </a:schemeClr>
                    </a:solidFill>
                  </a:rPr>
                  <a:t>(I)</a:t>
                </a:r>
                <a:r>
                  <a:t> Buy random </a:t>
                </a:r>
                <a14:m>
                  <m:oMath xmlns:m="http://schemas.openxmlformats.org/officeDocument/2006/math">
                    <m:r>
                      <a:rPr sz="47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sz="47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sz="470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t>.</a:t>
                </a:r>
              </a:p>
              <a:p>
                <a:pPr lvl="4" algn="l">
                  <a:defRPr sz="4000"/>
                </a:pPr>
                <a:r>
                  <a:rPr>
                    <a:solidFill>
                      <a:schemeClr val="accent5"/>
                    </a:solidFill>
                  </a:rPr>
                  <a:t>(II)</a:t>
                </a:r>
                <a:r>
                  <a:t> </a:t>
                </a:r>
                <a14:m>
                  <m:oMath xmlns:m="http://schemas.openxmlformats.org/officeDocument/2006/math">
                    <m:r>
                      <a:rPr sz="49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sz="49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sz="49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∋</m:t>
                    </m:r>
                    <m:r>
                      <a:rPr sz="49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t>,  set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465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465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sz="465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sz="46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sz="46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sz="46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sz="465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465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sz="465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t>.</a:t>
                </a:r>
              </a:p>
              <a:p>
                <a:pPr lvl="5" algn="l">
                  <a:defRPr sz="4000"/>
                </a:pPr>
                <a:r>
                  <a:t>    Renormalize  </a:t>
                </a:r>
                <a14:m>
                  <m:oMath xmlns:m="http://schemas.openxmlformats.org/officeDocument/2006/math">
                    <m:r>
                      <a:rPr sz="47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sz="47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sz="47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sz="47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/∥</m:t>
                    </m:r>
                    <m:r>
                      <a:rPr sz="47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sz="475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475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∥</m:t>
                        </m:r>
                      </m:e>
                      <m:sub>
                        <m:r>
                          <a:rPr sz="4750" i="1">
                            <a:solidFill>
                              <a:srgbClr val="FEFFF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t>.</a:t>
                </a:r>
              </a:p>
            </p:txBody>
          </p:sp>
        </mc:Choice>
        <mc:Fallback xmlns="">
          <p:sp>
            <p:nvSpPr>
              <p:cNvPr id="518" name="Else: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84" y="6549671"/>
                <a:ext cx="8629034" cy="3537191"/>
              </a:xfrm>
              <a:prstGeom prst="rect">
                <a:avLst/>
              </a:prstGeom>
              <a:blipFill>
                <a:blip r:embed="rId11"/>
                <a:stretch>
                  <a:fillRect r="-1215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9" name="Buy arbitrary set to cover  ."/>
              <p:cNvSpPr txBox="1"/>
              <p:nvPr/>
            </p:nvSpPr>
            <p:spPr>
              <a:xfrm>
                <a:off x="2267473" y="9682330"/>
                <a:ext cx="6219158" cy="82300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50800" tIns="50800" rIns="50800" bIns="50800" anchor="ctr">
                <a:spAutoFit/>
              </a:bodyPr>
              <a:lstStyle/>
              <a:p>
                <a:pPr algn="l">
                  <a:defRPr sz="4000"/>
                </a:pPr>
                <a:r>
                  <a:rPr dirty="0"/>
                  <a:t>Buy arbitrary set to cover </a:t>
                </a:r>
                <a14:m>
                  <m:oMath xmlns:m="http://schemas.openxmlformats.org/officeDocument/2006/math">
                    <m:r>
                      <a:rPr sz="5150" i="1">
                        <a:solidFill>
                          <a:srgbClr val="FEFFFE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dirty="0"/>
                  <a:t>.</a:t>
                </a:r>
              </a:p>
            </p:txBody>
          </p:sp>
        </mc:Choice>
        <mc:Fallback xmlns="">
          <p:sp>
            <p:nvSpPr>
              <p:cNvPr id="519" name="Buy arbitrary set to cover  .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473" y="9682330"/>
                <a:ext cx="6219158" cy="823007"/>
              </a:xfrm>
              <a:prstGeom prst="rect">
                <a:avLst/>
              </a:prstGeom>
              <a:blipFill>
                <a:blip r:embed="rId12"/>
                <a:stretch>
                  <a:fillRect l="-4118" r="-5980" b="-3037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0" name=":= uniform distribution on OPT"/>
              <p:cNvSpPr txBox="1"/>
              <p:nvPr/>
            </p:nvSpPr>
            <p:spPr>
              <a:xfrm>
                <a:off x="13981101" y="6858000"/>
                <a:ext cx="7397085" cy="75086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/>
              <a:p>
                <a:pPr algn="l">
                  <a:defRPr sz="3600">
                    <a:solidFill>
                      <a:schemeClr val="accent4">
                        <a:hueOff val="-613784"/>
                        <a:lumOff val="1275"/>
                      </a:schemeClr>
                    </a:solidFill>
                  </a:defRPr>
                </a:pPr>
                <a14:m>
                  <m:oMath xmlns:m="http://schemas.openxmlformats.org/officeDocument/2006/math">
                    <m:sSup>
                      <m:sSupPr>
                        <m:ctrlPr>
                          <a:rPr sz="4400" i="1">
                            <a:solidFill>
                              <a:srgbClr val="FE92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4400" i="1">
                            <a:solidFill>
                              <a:srgbClr val="FE92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sz="4400" i="1">
                            <a:solidFill>
                              <a:srgbClr val="FE92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t> := uniform distribution on OPT </a:t>
                </a:r>
                <a:endParaRPr>
                  <a:solidFill>
                    <a:srgbClr val="FF9301"/>
                  </a:solidFill>
                </a:endParaRPr>
              </a:p>
            </p:txBody>
          </p:sp>
        </mc:Choice>
        <mc:Fallback xmlns="">
          <p:sp>
            <p:nvSpPr>
              <p:cNvPr id="520" name=":= uniform distribution on OP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1101" y="6858000"/>
                <a:ext cx="7397085" cy="750866"/>
              </a:xfrm>
              <a:prstGeom prst="rect">
                <a:avLst/>
              </a:prstGeom>
              <a:blipFill>
                <a:blip r:embed="rId13"/>
                <a:stretch>
                  <a:fillRect t="-813" b="-2764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1" name="(Recall  )"/>
              <p:cNvSpPr txBox="1"/>
              <p:nvPr/>
            </p:nvSpPr>
            <p:spPr>
              <a:xfrm>
                <a:off x="19942243" y="12661169"/>
                <a:ext cx="4288745" cy="75086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/>
              <a:p>
                <a:pPr algn="l">
                  <a:defRPr sz="3600">
                    <a:solidFill>
                      <a:schemeClr val="accent4">
                        <a:hueOff val="-613784"/>
                        <a:lumOff val="1275"/>
                      </a:schemeClr>
                    </a:solidFill>
                  </a:defRPr>
                </a:pPr>
                <a:r>
                  <a:t>(Recall </a:t>
                </a:r>
                <a14:m>
                  <m:oMath xmlns:m="http://schemas.openxmlformats.org/officeDocument/2006/math">
                    <m:r>
                      <a:rPr sz="4250" i="1">
                        <a:solidFill>
                          <a:srgbClr val="FE92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sz="4250" i="1">
                        <a:solidFill>
                          <a:srgbClr val="FE9200"/>
                        </a:solidFill>
                        <a:latin typeface="Cambria Math" panose="02040503050406030204" pitchFamily="18" charset="0"/>
                      </a:rPr>
                      <m:t>=|</m:t>
                    </m:r>
                    <m:r>
                      <a:rPr sz="4250" i="1">
                        <a:solidFill>
                          <a:srgbClr val="FE9200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sz="4250" i="1">
                        <a:solidFill>
                          <a:srgbClr val="FE920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t>)</a:t>
                </a:r>
                <a:endParaRPr>
                  <a:solidFill>
                    <a:srgbClr val="FF9301"/>
                  </a:solidFill>
                </a:endParaRPr>
              </a:p>
            </p:txBody>
          </p:sp>
        </mc:Choice>
        <mc:Fallback xmlns="">
          <p:sp>
            <p:nvSpPr>
              <p:cNvPr id="521" name="(Recall  )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2243" y="12661169"/>
                <a:ext cx="4288745" cy="750866"/>
              </a:xfrm>
              <a:prstGeom prst="rect">
                <a:avLst/>
              </a:prstGeom>
              <a:blipFill>
                <a:blip r:embed="rId14"/>
                <a:stretch>
                  <a:fillRect l="-5256" t="-1626" r="-426" b="-26829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2" name="(Unit cost)"/>
          <p:cNvSpPr txBox="1"/>
          <p:nvPr/>
        </p:nvSpPr>
        <p:spPr>
          <a:xfrm>
            <a:off x="1206500" y="2245962"/>
            <a:ext cx="9307601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algn="l" defTabSz="825500">
              <a:defRPr sz="5500">
                <a:latin typeface="+mn-lt"/>
                <a:ea typeface="+mn-ea"/>
                <a:cs typeface="+mn-cs"/>
                <a:sym typeface="Lato Bold"/>
              </a:defRPr>
            </a:lvl1pPr>
          </a:lstStyle>
          <a:p>
            <a:r>
              <a:t>(Unit cost)</a:t>
            </a:r>
          </a:p>
        </p:txBody>
      </p:sp>
      <p:grpSp>
        <p:nvGrpSpPr>
          <p:cNvPr id="525" name="Group"/>
          <p:cNvGrpSpPr/>
          <p:nvPr/>
        </p:nvGrpSpPr>
        <p:grpSpPr>
          <a:xfrm>
            <a:off x="15158173" y="141370"/>
            <a:ext cx="4288745" cy="4115662"/>
            <a:chOff x="0" y="0"/>
            <a:chExt cx="4288744" cy="41156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3" name="Rectangle"/>
                <p:cNvSpPr txBox="1"/>
                <p:nvPr/>
              </p:nvSpPr>
              <p:spPr>
                <a:xfrm>
                  <a:off x="0" y="0"/>
                  <a:ext cx="4288745" cy="189558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>
                    <a:defRPr sz="3500"/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ar-AE" sz="41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ar-AE" sz="41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∑</m:t>
                            </m:r>
                          </m:e>
                          <m:lim>
                            <m:r>
                              <a:rPr lang="ar-AE" sz="41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lim>
                        </m:limLow>
                        <m:sSubSup>
                          <m:sSubSupPr>
                            <m:ctrlPr>
                              <a:rPr lang="ar-AE" sz="41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ar-AE" sz="41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ar-AE" sz="41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ar-AE" sz="41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m:rPr>
                            <m:sty m:val="p"/>
                          </m:rPr>
                          <a:rPr lang="en-US" sz="41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f>
                          <m:fPr>
                            <m:ctrlPr>
                              <a:rPr lang="ar-AE" sz="41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ar-AE" sz="41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ar-AE" sz="41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ar-AE" sz="41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  <m:sup>
                                <m:r>
                                  <a:rPr lang="ar-AE" sz="41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ar-AE" sz="41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ar-AE" sz="41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ar-AE" sz="41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  <m:sup>
                                <m:r>
                                  <a:rPr lang="ar-AE" sz="41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</m:den>
                        </m:f>
                      </m:oMath>
                    </m:oMathPara>
                  </a14:m>
                  <a:endParaRPr lang="ar-AE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523" name="Rectangle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0"/>
                  <a:ext cx="4288745" cy="189558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6" name="Connection Line"/>
            <p:cNvSpPr/>
            <p:nvPr/>
          </p:nvSpPr>
          <p:spPr>
            <a:xfrm>
              <a:off x="175593" y="909555"/>
              <a:ext cx="523476" cy="3206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41" h="21600" extrusionOk="0">
                  <a:moveTo>
                    <a:pt x="16241" y="21600"/>
                  </a:moveTo>
                  <a:cubicBezTo>
                    <a:pt x="-4327" y="14789"/>
                    <a:pt x="-5359" y="7589"/>
                    <a:pt x="13144" y="0"/>
                  </a:cubicBezTo>
                </a:path>
              </a:pathLst>
            </a:custGeom>
            <a:noFill/>
            <a:ln w="88900" cap="flat">
              <a:solidFill>
                <a:srgbClr val="92D05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Bound     over randomness of  . Bound     over randomness of  .">
                <a:extLst>
                  <a:ext uri="{FF2B5EF4-FFF2-40B4-BE49-F238E27FC236}">
                    <a16:creationId xmlns:a16="http://schemas.microsoft.com/office/drawing/2014/main" id="{A59FEA07-A3D6-BFA9-968A-587A341AEEAF}"/>
                  </a:ext>
                </a:extLst>
              </p:cNvPr>
              <p:cNvSpPr txBox="1"/>
              <p:nvPr/>
            </p:nvSpPr>
            <p:spPr>
              <a:xfrm>
                <a:off x="1035376" y="11444293"/>
                <a:ext cx="13302026" cy="169437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/>
              <a:p>
                <a:pPr algn="l">
                  <a:defRPr sz="4800">
                    <a:solidFill>
                      <a:schemeClr val="accent4">
                        <a:hueOff val="-613784"/>
                        <a:lumOff val="1275"/>
                      </a:schemeClr>
                    </a:solidFill>
                  </a:defRPr>
                </a:pPr>
                <a:r>
                  <a:rPr lang="en-US" sz="40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dirty="0"/>
                  <a:t> 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⇒ </m:t>
                    </m:r>
                    <m:sSub>
                      <m:sSubPr>
                        <m:ctrlPr>
                          <a:rPr lang="ar-AE" sz="4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ar-AE" sz="4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ar-AE" sz="4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4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4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sz="4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4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ar-AE" sz="4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4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𝒰</m:t>
                        </m:r>
                      </m:e>
                      <m:sup>
                        <m:r>
                          <a:rPr lang="ar-AE" sz="4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ar-AE" sz="4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|]</m:t>
                    </m:r>
                  </m:oMath>
                </a14:m>
                <a:r>
                  <a:rPr lang="ar-AE" sz="4000" dirty="0">
                    <a:solidFill>
                      <a:srgbClr val="00B0F0"/>
                    </a:solidFill>
                  </a:rPr>
                  <a:t>  </a:t>
                </a:r>
                <a:r>
                  <a:rPr lang="en-US" sz="4000" dirty="0"/>
                  <a:t>drops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000" dirty="0"/>
                  <a:t>.</a:t>
                </a:r>
                <a:br>
                  <a:rPr lang="en-US" sz="4000" dirty="0"/>
                </a:br>
                <a:r>
                  <a:rPr lang="en-US" sz="4000" dirty="0"/>
                  <a:t>		Else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4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ar-AE" sz="4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ar-AE" sz="4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4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4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l-GR" sz="4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𝐾𝐿</m:t>
                    </m:r>
                    <m:r>
                      <a:rPr lang="el-GR" sz="4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l-GR" sz="4000" dirty="0">
                    <a:solidFill>
                      <a:srgbClr val="FFFF00"/>
                    </a:solidFill>
                  </a:rPr>
                  <a:t>  </a:t>
                </a:r>
                <a:r>
                  <a:rPr lang="en-US" sz="4000" dirty="0"/>
                  <a:t>drops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000" dirty="0"/>
                  <a:t>.</a:t>
                </a:r>
                <a:endParaRPr sz="4000" dirty="0">
                  <a:solidFill>
                    <a:srgbClr val="FF9301"/>
                  </a:solidFill>
                </a:endParaRPr>
              </a:p>
            </p:txBody>
          </p:sp>
        </mc:Choice>
        <mc:Fallback xmlns="">
          <p:sp>
            <p:nvSpPr>
              <p:cNvPr id="2" name="Bound     over randomness of  . Bound     over randomness of  .">
                <a:extLst>
                  <a:ext uri="{FF2B5EF4-FFF2-40B4-BE49-F238E27FC236}">
                    <a16:creationId xmlns:a16="http://schemas.microsoft.com/office/drawing/2014/main" id="{A59FEA07-A3D6-BFA9-968A-587A341AE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376" y="11444293"/>
                <a:ext cx="13302026" cy="1694375"/>
              </a:xfrm>
              <a:prstGeom prst="rect">
                <a:avLst/>
              </a:prstGeom>
              <a:blipFill>
                <a:blip r:embed="rId16"/>
                <a:stretch>
                  <a:fillRect l="-1925" b="-13309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 advAuto="0"/>
      <p:bldP spid="506" grpId="0" animBg="1" advAuto="0"/>
      <p:bldP spid="507" grpId="0" animBg="1" advAuto="0"/>
      <p:bldP spid="511" grpId="0" animBg="1" advAuto="0"/>
      <p:bldP spid="512" grpId="0" animBg="1" advAuto="0"/>
      <p:bldP spid="514" grpId="0" animBg="1" advAuto="0"/>
      <p:bldP spid="515" grpId="0" animBg="1" advAuto="0"/>
      <p:bldP spid="516" grpId="0" animBg="1" advAuto="0"/>
      <p:bldP spid="517" grpId="0" animBg="1" advAuto="0"/>
      <p:bldP spid="518" grpId="0" animBg="1" advAuto="0"/>
      <p:bldP spid="519" grpId="0" animBg="1" advAuto="0"/>
      <p:bldP spid="520" grpId="0" animBg="1" advAuto="0"/>
      <p:bldP spid="521" grpId="0" animBg="1" advAuto="0"/>
      <p:bldP spid="525" grpId="0" animBg="1" advAuto="0"/>
      <p:bldP spid="2" grpId="0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xfrm>
            <a:off x="1159608" y="952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picture for set cover</a:t>
            </a:r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AB9B0D-9613-4318-97C1-80FDE141B547}"/>
              </a:ext>
            </a:extLst>
          </p:cNvPr>
          <p:cNvSpPr txBox="1"/>
          <p:nvPr/>
        </p:nvSpPr>
        <p:spPr>
          <a:xfrm>
            <a:off x="2253802" y="4819894"/>
            <a:ext cx="203741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chemeClr val="tx1"/>
                </a:solidFill>
              </a:rPr>
              <a:t>Set cover</a:t>
            </a:r>
            <a:endParaRPr kumimoji="0" lang="en-US" sz="36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Lato Regular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011B43-11C8-44C8-9717-3DFCF7BA3476}"/>
              </a:ext>
            </a:extLst>
          </p:cNvPr>
          <p:cNvSpPr txBox="1"/>
          <p:nvPr/>
        </p:nvSpPr>
        <p:spPr>
          <a:xfrm>
            <a:off x="2833584" y="6061263"/>
            <a:ext cx="733213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chemeClr val="tx1"/>
                </a:solidFill>
              </a:rPr>
              <a:t>Online algo (using relax-and-round)</a:t>
            </a:r>
            <a:endParaRPr kumimoji="0" lang="en-US" sz="36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Lato Regular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7B8C11-4B95-4032-BDFE-42645427AB9A}"/>
              </a:ext>
            </a:extLst>
          </p:cNvPr>
          <p:cNvSpPr txBox="1"/>
          <p:nvPr/>
        </p:nvSpPr>
        <p:spPr>
          <a:xfrm>
            <a:off x="2833585" y="7302632"/>
            <a:ext cx="844141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chemeClr val="tx1"/>
                </a:solidFill>
              </a:rPr>
              <a:t>Some (almost) matching hardness results</a:t>
            </a:r>
            <a:endParaRPr kumimoji="0" lang="en-US" sz="36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Lato Regular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11E26E-6E8E-4300-8B3D-95074F65E7DD}"/>
              </a:ext>
            </a:extLst>
          </p:cNvPr>
          <p:cNvSpPr txBox="1"/>
          <p:nvPr/>
        </p:nvSpPr>
        <p:spPr>
          <a:xfrm>
            <a:off x="2253802" y="8544001"/>
            <a:ext cx="661559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chemeClr val="tx1"/>
                </a:solidFill>
              </a:rPr>
              <a:t>How to go beyond worst-case? </a:t>
            </a:r>
            <a:endParaRPr kumimoji="0" lang="en-US" sz="36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Lato Regular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5E927B-EC9C-49AC-A35C-2F0F704D02F0}"/>
              </a:ext>
            </a:extLst>
          </p:cNvPr>
          <p:cNvSpPr txBox="1"/>
          <p:nvPr/>
        </p:nvSpPr>
        <p:spPr>
          <a:xfrm>
            <a:off x="2833585" y="9785370"/>
            <a:ext cx="833721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chemeClr val="tx1"/>
                </a:solidFill>
              </a:rPr>
              <a:t>When requests from known distribution</a:t>
            </a:r>
            <a:endParaRPr kumimoji="0" lang="en-US" sz="36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Lato Regular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37AC23-069B-4C34-AF82-305057B4D87B}"/>
              </a:ext>
            </a:extLst>
          </p:cNvPr>
          <p:cNvSpPr txBox="1"/>
          <p:nvPr/>
        </p:nvSpPr>
        <p:spPr>
          <a:xfrm>
            <a:off x="2833584" y="11026738"/>
            <a:ext cx="885659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solidFill>
                  <a:srgbClr val="FFFF00"/>
                </a:solidFill>
              </a:rPr>
              <a:t>When requests from unknown distribution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sym typeface="Lato Regular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11F6FB-457D-43BB-A6F5-F23DE7696A87}"/>
              </a:ext>
            </a:extLst>
          </p:cNvPr>
          <p:cNvSpPr txBox="1"/>
          <p:nvPr/>
        </p:nvSpPr>
        <p:spPr>
          <a:xfrm>
            <a:off x="2253802" y="3578525"/>
            <a:ext cx="550952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chemeClr val="tx1"/>
                </a:solidFill>
              </a:rPr>
              <a:t>Intro to Online Algorithms</a:t>
            </a:r>
            <a:endParaRPr kumimoji="0" lang="en-US" sz="36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48F3E4-F841-4BBE-AA6C-E2DAB1177FE1}"/>
                  </a:ext>
                </a:extLst>
              </p:cNvPr>
              <p:cNvSpPr txBox="1"/>
              <p:nvPr/>
            </p:nvSpPr>
            <p:spPr>
              <a:xfrm>
                <a:off x="13642973" y="4956535"/>
                <a:ext cx="6456191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Theorem: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𝑓</m:t>
                    </m:r>
                  </m:oMath>
                </a14:m>
                <a:r>
                  <a:rPr kumimoji="0" lang="en-US" sz="28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-competitive using Pitt’s algo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48F3E4-F841-4BBE-AA6C-E2DAB1177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2973" y="4956535"/>
                <a:ext cx="6456191" cy="533479"/>
              </a:xfrm>
              <a:prstGeom prst="rect">
                <a:avLst/>
              </a:prstGeom>
              <a:blipFill>
                <a:blip r:embed="rId2"/>
                <a:stretch>
                  <a:fillRect l="-2172" t="-11364" r="-2077" b="-2840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3779E2-2848-410E-92CC-C551AA7CE909}"/>
                  </a:ext>
                </a:extLst>
              </p:cNvPr>
              <p:cNvSpPr txBox="1"/>
              <p:nvPr/>
            </p:nvSpPr>
            <p:spPr>
              <a:xfrm>
                <a:off x="13642973" y="6184374"/>
                <a:ext cx="9452909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O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log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m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log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n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)</m:t>
                    </m:r>
                  </m:oMath>
                </a14:m>
                <a:r>
                  <a:rPr kumimoji="0" lang="en-US" sz="28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-competitive using relax-and-round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3779E2-2848-410E-92CC-C551AA7CE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2973" y="6184374"/>
                <a:ext cx="9452909" cy="533479"/>
              </a:xfrm>
              <a:prstGeom prst="rect">
                <a:avLst/>
              </a:prstGeom>
              <a:blipFill>
                <a:blip r:embed="rId3"/>
                <a:stretch>
                  <a:fillRect l="-1225" t="-11364" r="-1161" b="-2954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4CB7D8-2D26-4F94-844A-0523FE000629}"/>
                  </a:ext>
                </a:extLst>
              </p:cNvPr>
              <p:cNvSpPr txBox="1"/>
              <p:nvPr/>
            </p:nvSpPr>
            <p:spPr>
              <a:xfrm>
                <a:off x="13608094" y="11149849"/>
                <a:ext cx="9522671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spc="0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O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log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m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+</m:t>
                    </m:r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log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n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)</m:t>
                    </m:r>
                  </m:oMath>
                </a14:m>
                <a:r>
                  <a:rPr kumimoji="0" lang="en-US" sz="2800" b="0" i="0" u="none" strike="noStrike" cap="none" spc="0" normalizeH="0" baseline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-competitive using learn-or-cover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4CB7D8-2D26-4F94-844A-0523FE000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8094" y="11149849"/>
                <a:ext cx="9522671" cy="533479"/>
              </a:xfrm>
              <a:prstGeom prst="rect">
                <a:avLst/>
              </a:prstGeom>
              <a:blipFill>
                <a:blip r:embed="rId4"/>
                <a:stretch>
                  <a:fillRect l="-1280" t="-11364" r="-1280" b="-2840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3863E4-C7C7-4DC8-9809-20C59DCF890C}"/>
                  </a:ext>
                </a:extLst>
              </p:cNvPr>
              <p:cNvSpPr txBox="1"/>
              <p:nvPr/>
            </p:nvSpPr>
            <p:spPr>
              <a:xfrm>
                <a:off x="13537949" y="9908481"/>
                <a:ext cx="9593204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O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log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m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+</m:t>
                    </m:r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log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n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)</m:t>
                    </m:r>
                  </m:oMath>
                </a14:m>
                <a:r>
                  <a:rPr kumimoji="0" lang="en-US" sz="28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-competitive using universal maps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3863E4-C7C7-4DC8-9809-20C59DCF8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7949" y="9908481"/>
                <a:ext cx="9593204" cy="533479"/>
              </a:xfrm>
              <a:prstGeom prst="rect">
                <a:avLst/>
              </a:prstGeom>
              <a:blipFill>
                <a:blip r:embed="rId5"/>
                <a:stretch>
                  <a:fillRect l="-1271" t="-11364" r="-1271" b="-2954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637608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price of uncertainty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E376B1-8D61-0F55-EE9C-B8FDCDA44110}"/>
              </a:ext>
            </a:extLst>
          </p:cNvPr>
          <p:cNvSpPr txBox="1"/>
          <p:nvPr/>
        </p:nvSpPr>
        <p:spPr>
          <a:xfrm>
            <a:off x="6287473" y="11796161"/>
            <a:ext cx="12299842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>
                <a:ln>
                  <a:noFill/>
                </a:ln>
                <a:effectLst/>
                <a:uFillTx/>
                <a:latin typeface="Lato Regular"/>
                <a:ea typeface="Lato Regular"/>
                <a:cs typeface="Lato Regular"/>
                <a:sym typeface="Lato Regular"/>
              </a:rPr>
              <a:t>can we do better in non-worst-case settings?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39786A-AEB5-4F66-BDDF-A2E7C7ED0510}"/>
              </a:ext>
            </a:extLst>
          </p:cNvPr>
          <p:cNvSpPr txBox="1"/>
          <p:nvPr/>
        </p:nvSpPr>
        <p:spPr>
          <a:xfrm>
            <a:off x="10765352" y="5860370"/>
            <a:ext cx="1920398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>
                <a:solidFill>
                  <a:srgbClr val="FFC000"/>
                </a:solidFill>
              </a:rPr>
              <a:t>Offline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82AE45-15F0-425F-BF62-CAFB73FDA235}"/>
              </a:ext>
            </a:extLst>
          </p:cNvPr>
          <p:cNvSpPr txBox="1"/>
          <p:nvPr/>
        </p:nvSpPr>
        <p:spPr>
          <a:xfrm>
            <a:off x="15567893" y="5811716"/>
            <a:ext cx="1883529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>
                <a:solidFill>
                  <a:srgbClr val="FFC000"/>
                </a:solidFill>
              </a:rPr>
              <a:t>Online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2EA27C-2435-4A69-8EDD-3F12DB633EE7}"/>
              </a:ext>
            </a:extLst>
          </p:cNvPr>
          <p:cNvSpPr txBox="1"/>
          <p:nvPr/>
        </p:nvSpPr>
        <p:spPr>
          <a:xfrm>
            <a:off x="5499127" y="7796898"/>
            <a:ext cx="2702664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>
                <a:solidFill>
                  <a:srgbClr val="FFC000"/>
                </a:solidFill>
              </a:rPr>
              <a:t>Set Cover</a:t>
            </a:r>
            <a:endParaRPr kumimoji="0" lang="en-US" sz="4800" i="0" u="none" strike="noStrike" cap="none" spc="0" normalizeH="0" baseline="0" dirty="0">
              <a:ln>
                <a:noFill/>
              </a:ln>
              <a:solidFill>
                <a:srgbClr val="FFC000"/>
              </a:solidFill>
              <a:effectLst/>
              <a:uFillTx/>
              <a:latin typeface="Lato Regular"/>
              <a:ea typeface="Lato Regular"/>
              <a:cs typeface="Lato Regular"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46D525F-34B9-4D3E-9C82-5B5352F9FEC3}"/>
                  </a:ext>
                </a:extLst>
              </p:cNvPr>
              <p:cNvSpPr txBox="1"/>
              <p:nvPr/>
            </p:nvSpPr>
            <p:spPr>
              <a:xfrm>
                <a:off x="10507621" y="7796898"/>
                <a:ext cx="2435859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Θ</m:t>
                    </m:r>
                    <m:r>
                      <a:rPr kumimoji="0" lang="en-US" sz="48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(</m:t>
                    </m:r>
                    <m:func>
                      <m:funcPr>
                        <m:ctrlPr>
                          <a:rPr kumimoji="0" lang="en-US" sz="4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48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log</m:t>
                        </m:r>
                      </m:fName>
                      <m:e>
                        <m:r>
                          <a:rPr kumimoji="0" lang="en-US" sz="4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𝑛</m:t>
                        </m:r>
                      </m:e>
                    </m:func>
                    <m:r>
                      <a:rPr kumimoji="0" lang="en-US" sz="48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)</m:t>
                    </m:r>
                  </m:oMath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46D525F-34B9-4D3E-9C82-5B5352F9F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7621" y="7796898"/>
                <a:ext cx="2435859" cy="8412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C78840F-28FD-4EA6-A7C1-75D507470218}"/>
                  </a:ext>
                </a:extLst>
              </p:cNvPr>
              <p:cNvSpPr txBox="1"/>
              <p:nvPr/>
            </p:nvSpPr>
            <p:spPr>
              <a:xfrm>
                <a:off x="14613279" y="7748244"/>
                <a:ext cx="3966022" cy="8412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b="0" i="0" dirty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800" b="0" i="0" dirty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48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func>
                            <m:funcPr>
                              <m:ctrlPr>
                                <a:rPr lang="en-US" sz="4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4800" b="0" i="0" dirty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48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func>
                      <m:r>
                        <a:rPr lang="en-US" sz="4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Lato Regular"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C78840F-28FD-4EA6-A7C1-75D507470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3279" y="7748244"/>
                <a:ext cx="3966022" cy="8412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13738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going beyond the worst case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5B615B-79D8-3970-B108-41474B66B377}"/>
              </a:ext>
            </a:extLst>
          </p:cNvPr>
          <p:cNvSpPr txBox="1"/>
          <p:nvPr/>
        </p:nvSpPr>
        <p:spPr>
          <a:xfrm>
            <a:off x="2182402" y="3605278"/>
            <a:ext cx="20367522" cy="83407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4800" dirty="0"/>
              <a:t>Ways to model non-worst-case instances</a:t>
            </a:r>
            <a:endParaRPr lang="en-US" sz="4800" b="1" dirty="0"/>
          </a:p>
          <a:p>
            <a:pPr marL="0" indent="0" algn="l">
              <a:buNone/>
            </a:pPr>
            <a:endParaRPr lang="en-US" sz="4800" b="1" dirty="0"/>
          </a:p>
          <a:p>
            <a:pPr marL="0" indent="0" algn="l">
              <a:buNone/>
            </a:pPr>
            <a:endParaRPr lang="en-US" sz="4400" b="1" dirty="0"/>
          </a:p>
          <a:p>
            <a:pPr marL="685800" indent="-685800" algn="l">
              <a:buFont typeface="+mj-lt"/>
              <a:buAutoNum type="arabicPeriod"/>
            </a:pPr>
            <a:r>
              <a:rPr lang="en-US" sz="4400" dirty="0"/>
              <a:t>special structure to the instances</a:t>
            </a:r>
          </a:p>
          <a:p>
            <a:pPr marL="685800" indent="-685800" algn="l">
              <a:buFont typeface="+mj-lt"/>
              <a:buAutoNum type="arabicPeriod"/>
            </a:pPr>
            <a:endParaRPr lang="en-US" sz="4400" dirty="0"/>
          </a:p>
          <a:p>
            <a:pPr marL="685800" indent="-685800" algn="l">
              <a:buFont typeface="+mj-lt"/>
              <a:buAutoNum type="arabicPeriod"/>
            </a:pPr>
            <a:r>
              <a:rPr lang="en-US" sz="4400" dirty="0"/>
              <a:t>requests are “predictable”</a:t>
            </a:r>
          </a:p>
          <a:p>
            <a:pPr marL="685800" indent="-685800" algn="l">
              <a:buFont typeface="+mj-lt"/>
              <a:buAutoNum type="arabicPeriod"/>
            </a:pPr>
            <a:endParaRPr lang="en-US" sz="4400" dirty="0"/>
          </a:p>
          <a:p>
            <a:pPr marL="685800" indent="-685800" algn="l">
              <a:buFont typeface="+mj-lt"/>
              <a:buAutoNum type="arabicPeriod"/>
            </a:pPr>
            <a:r>
              <a:rPr lang="en-US" sz="4400" dirty="0"/>
              <a:t>arrival order is not worst-case?</a:t>
            </a:r>
          </a:p>
          <a:p>
            <a:pPr marL="685800" indent="-685800" algn="l">
              <a:buFont typeface="+mj-lt"/>
              <a:buAutoNum type="arabicPeriod"/>
            </a:pPr>
            <a:endParaRPr lang="en-US" sz="4400" dirty="0"/>
          </a:p>
          <a:p>
            <a:pPr marL="685800" indent="-685800" algn="l">
              <a:buFont typeface="+mj-lt"/>
              <a:buAutoNum type="arabicPeriod"/>
            </a:pPr>
            <a:r>
              <a:rPr lang="en-US" sz="4400" dirty="0"/>
              <a:t>train NN to find patterns, give predictions</a:t>
            </a:r>
          </a:p>
          <a:p>
            <a:pPr marL="685800" indent="-685800" algn="l">
              <a:buFont typeface="+mj-lt"/>
              <a:buAutoNum type="arabicPeriod"/>
            </a:pPr>
            <a:endParaRPr lang="en-US" sz="4400" dirty="0"/>
          </a:p>
          <a:p>
            <a:pPr marL="685800" indent="-685800" algn="l">
              <a:buFont typeface="+mj-lt"/>
              <a:buAutoNum type="arabicPeriod"/>
            </a:pPr>
            <a:r>
              <a:rPr lang="en-US" sz="4400" dirty="0"/>
              <a:t>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34ADA6-9E6D-2A9D-09DA-61E52EB0A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7765" y="3291832"/>
            <a:ext cx="5524645" cy="773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203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52937-34E0-4800-91B7-877BD1F15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6289813"/>
            <a:ext cx="21971000" cy="1434949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latin typeface="Gotham Bold" pitchFamily="50" charset="0"/>
              </a:rPr>
              <a:t>Known Input Distributions</a:t>
            </a:r>
          </a:p>
        </p:txBody>
      </p:sp>
    </p:spTree>
    <p:extLst>
      <p:ext uri="{BB962C8B-B14F-4D97-AF65-F5344CB8AC3E}">
        <p14:creationId xmlns:p14="http://schemas.microsoft.com/office/powerpoint/2010/main" val="62716658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et Cov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roadmap for today</a:t>
            </a:r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AB9B0D-9613-4318-97C1-80FDE141B547}"/>
              </a:ext>
            </a:extLst>
          </p:cNvPr>
          <p:cNvSpPr txBox="1"/>
          <p:nvPr/>
        </p:nvSpPr>
        <p:spPr>
          <a:xfrm>
            <a:off x="2253802" y="4819894"/>
            <a:ext cx="201337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/>
              <a:t>Set cover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Lato Regular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011B43-11C8-44C8-9717-3DFCF7BA3476}"/>
              </a:ext>
            </a:extLst>
          </p:cNvPr>
          <p:cNvSpPr txBox="1"/>
          <p:nvPr/>
        </p:nvSpPr>
        <p:spPr>
          <a:xfrm>
            <a:off x="2833584" y="6061263"/>
            <a:ext cx="723274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/>
              <a:t>Online algo (using relax-and-round)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Lato Regular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7B8C11-4B95-4032-BDFE-42645427AB9A}"/>
              </a:ext>
            </a:extLst>
          </p:cNvPr>
          <p:cNvSpPr txBox="1"/>
          <p:nvPr/>
        </p:nvSpPr>
        <p:spPr>
          <a:xfrm>
            <a:off x="2833585" y="7302632"/>
            <a:ext cx="828752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/>
              <a:t>Some (almost) matching hardness results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Lato Regular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11E26E-6E8E-4300-8B3D-95074F65E7DD}"/>
              </a:ext>
            </a:extLst>
          </p:cNvPr>
          <p:cNvSpPr txBox="1"/>
          <p:nvPr/>
        </p:nvSpPr>
        <p:spPr>
          <a:xfrm>
            <a:off x="2253802" y="8544001"/>
            <a:ext cx="661559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solidFill>
                  <a:srgbClr val="FFFF00"/>
                </a:solidFill>
              </a:rPr>
              <a:t>How to go beyond worst-case? 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sym typeface="Lato Regular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5E927B-EC9C-49AC-A35C-2F0F704D02F0}"/>
              </a:ext>
            </a:extLst>
          </p:cNvPr>
          <p:cNvSpPr txBox="1"/>
          <p:nvPr/>
        </p:nvSpPr>
        <p:spPr>
          <a:xfrm>
            <a:off x="2833585" y="9785370"/>
            <a:ext cx="833721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solidFill>
                  <a:srgbClr val="FFFF00"/>
                </a:solidFill>
              </a:rPr>
              <a:t>When requests from known distribution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sym typeface="Lato Regular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37AC23-069B-4C34-AF82-305057B4D87B}"/>
              </a:ext>
            </a:extLst>
          </p:cNvPr>
          <p:cNvSpPr txBox="1"/>
          <p:nvPr/>
        </p:nvSpPr>
        <p:spPr>
          <a:xfrm>
            <a:off x="2833584" y="11026738"/>
            <a:ext cx="876361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/>
              <a:t>When requests from </a:t>
            </a:r>
            <a:r>
              <a:rPr lang="en-US" sz="3600" b="1" dirty="0"/>
              <a:t>unknown </a:t>
            </a:r>
            <a:r>
              <a:rPr lang="en-US" sz="3600" dirty="0"/>
              <a:t>distribution</a:t>
            </a:r>
            <a:endParaRPr kumimoji="0" lang="en-US" sz="3600" b="0" i="0" u="none" strike="noStrike" cap="none" spc="0" normalizeH="0" baseline="0" dirty="0">
              <a:ln>
                <a:noFill/>
              </a:ln>
              <a:effectLst/>
              <a:uFillTx/>
              <a:sym typeface="Lato Regular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11F6FB-457D-43BB-A6F5-F23DE7696A87}"/>
              </a:ext>
            </a:extLst>
          </p:cNvPr>
          <p:cNvSpPr txBox="1"/>
          <p:nvPr/>
        </p:nvSpPr>
        <p:spPr>
          <a:xfrm>
            <a:off x="2253802" y="3578525"/>
            <a:ext cx="542135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/>
              <a:t>Intro to Online Algorithms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Lato Regular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48F3E4-F841-4BBE-AA6C-E2DAB1177FE1}"/>
                  </a:ext>
                </a:extLst>
              </p:cNvPr>
              <p:cNvSpPr txBox="1"/>
              <p:nvPr/>
            </p:nvSpPr>
            <p:spPr>
              <a:xfrm>
                <a:off x="13642973" y="4956535"/>
                <a:ext cx="6456191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Theorem: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𝑓</m:t>
                    </m:r>
                  </m:oMath>
                </a14:m>
                <a:r>
                  <a:rPr kumimoji="0" lang="en-US" sz="28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-competitive using Pitt’s algo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48F3E4-F841-4BBE-AA6C-E2DAB1177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2973" y="4956535"/>
                <a:ext cx="6456191" cy="533479"/>
              </a:xfrm>
              <a:prstGeom prst="rect">
                <a:avLst/>
              </a:prstGeom>
              <a:blipFill>
                <a:blip r:embed="rId2"/>
                <a:stretch>
                  <a:fillRect l="-2077" t="-11364" r="-2077" b="-2840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3779E2-2848-410E-92CC-C551AA7CE909}"/>
                  </a:ext>
                </a:extLst>
              </p:cNvPr>
              <p:cNvSpPr txBox="1"/>
              <p:nvPr/>
            </p:nvSpPr>
            <p:spPr>
              <a:xfrm>
                <a:off x="13642973" y="6184374"/>
                <a:ext cx="9452909" cy="5334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O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log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m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log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n</m:t>
                    </m:r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)</m:t>
                    </m:r>
                  </m:oMath>
                </a14:m>
                <a:r>
                  <a:rPr kumimoji="0" lang="en-US" sz="28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-competitive using relax-and-round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3779E2-2848-410E-92CC-C551AA7CE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2973" y="6184374"/>
                <a:ext cx="9452909" cy="533479"/>
              </a:xfrm>
              <a:prstGeom prst="rect">
                <a:avLst/>
              </a:prstGeom>
              <a:blipFill>
                <a:blip r:embed="rId3"/>
                <a:stretch>
                  <a:fillRect l="-1225" t="-11364" r="-1161" b="-2954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04128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Relaxation 1: Random Order (RO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Stochastic Model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5AC2B2A-B8D3-461A-A8E0-C367F3D25EDA}"/>
                  </a:ext>
                </a:extLst>
              </p:cNvPr>
              <p:cNvSpPr txBox="1"/>
              <p:nvPr/>
            </p:nvSpPr>
            <p:spPr>
              <a:xfrm>
                <a:off x="2059884" y="3583967"/>
                <a:ext cx="18494238" cy="82176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l">
                  <a:buNone/>
                </a:pPr>
                <a:r>
                  <a:rPr lang="en-US" sz="4000" b="1" dirty="0">
                    <a:solidFill>
                      <a:srgbClr val="FFFF00"/>
                    </a:solidFill>
                  </a:rPr>
                  <a:t>Given:</a:t>
                </a:r>
                <a:r>
                  <a:rPr lang="en-US" sz="40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sz="4000" dirty="0"/>
                  <a:t>set system </a:t>
                </a:r>
                <a:r>
                  <a:rPr lang="en-US" sz="4000" dirty="0">
                    <a:solidFill>
                      <a:srgbClr val="FFFF00"/>
                    </a:solidFill>
                  </a:rPr>
                  <a:t>(U,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4000" dirty="0">
                    <a:solidFill>
                      <a:srgbClr val="FFFF00"/>
                    </a:solidFill>
                  </a:rPr>
                  <a:t>), </a:t>
                </a:r>
                <a:r>
                  <a:rPr lang="en-US" sz="4000" dirty="0"/>
                  <a:t>possibly with set cost </a:t>
                </a:r>
                <a:r>
                  <a:rPr lang="en-US" sz="4000" dirty="0">
                    <a:solidFill>
                      <a:srgbClr val="FFFF00"/>
                    </a:solidFill>
                  </a:rPr>
                  <a:t>c(S)</a:t>
                </a:r>
                <a:r>
                  <a:rPr lang="en-US" sz="4000" dirty="0"/>
                  <a:t>.</a:t>
                </a:r>
              </a:p>
              <a:p>
                <a:pPr algn="l">
                  <a:buNone/>
                </a:pPr>
                <a:endParaRPr lang="en-US" sz="4000" dirty="0"/>
              </a:p>
              <a:p>
                <a:pPr algn="l">
                  <a:buNone/>
                </a:pPr>
                <a:endParaRPr lang="en-US" sz="4000" dirty="0"/>
              </a:p>
              <a:p>
                <a:pPr algn="l">
                  <a:buNone/>
                </a:pPr>
                <a:r>
                  <a:rPr lang="en-US" sz="4000" dirty="0"/>
                  <a:t>Request sequence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4000" dirty="0">
                    <a:solidFill>
                      <a:srgbClr val="FFFF00"/>
                    </a:solidFill>
                  </a:rPr>
                  <a:t> = {x</a:t>
                </a:r>
                <a:r>
                  <a:rPr lang="en-US" sz="4000" baseline="-25000" dirty="0">
                    <a:solidFill>
                      <a:srgbClr val="FFFF00"/>
                    </a:solidFill>
                  </a:rPr>
                  <a:t>1</a:t>
                </a:r>
                <a:r>
                  <a:rPr lang="en-US" sz="4000" dirty="0">
                    <a:solidFill>
                      <a:srgbClr val="FFFF00"/>
                    </a:solidFill>
                  </a:rPr>
                  <a:t>, x</a:t>
                </a:r>
                <a:r>
                  <a:rPr lang="en-US" sz="4000" baseline="-25000" dirty="0">
                    <a:solidFill>
                      <a:srgbClr val="FFFF00"/>
                    </a:solidFill>
                  </a:rPr>
                  <a:t>2</a:t>
                </a:r>
                <a:r>
                  <a:rPr lang="en-US" sz="4000" dirty="0">
                    <a:solidFill>
                      <a:srgbClr val="FFFF00"/>
                    </a:solidFill>
                  </a:rPr>
                  <a:t>, …, </a:t>
                </a:r>
                <a:r>
                  <a:rPr lang="en-US" sz="4000" dirty="0" err="1">
                    <a:solidFill>
                      <a:srgbClr val="FFFF00"/>
                    </a:solidFill>
                  </a:rPr>
                  <a:t>x</a:t>
                </a:r>
                <a:r>
                  <a:rPr lang="en-US" sz="4000" baseline="-25000" dirty="0" err="1">
                    <a:solidFill>
                      <a:srgbClr val="FFFF00"/>
                    </a:solidFill>
                  </a:rPr>
                  <a:t>k</a:t>
                </a:r>
                <a:r>
                  <a:rPr lang="en-US" sz="4000" dirty="0">
                    <a:solidFill>
                      <a:srgbClr val="FFFF00"/>
                    </a:solidFill>
                  </a:rPr>
                  <a:t>} </a:t>
                </a:r>
                <a:r>
                  <a:rPr lang="en-US" sz="4000" dirty="0"/>
                  <a:t>arrives online.</a:t>
                </a:r>
              </a:p>
              <a:p>
                <a:pPr algn="l">
                  <a:buNone/>
                </a:pPr>
                <a:endParaRPr lang="en-US" sz="4000" dirty="0"/>
              </a:p>
              <a:p>
                <a:pPr algn="l">
                  <a:buNone/>
                </a:pPr>
                <a:r>
                  <a:rPr lang="en-US" sz="4000" dirty="0"/>
                  <a:t>      Each </a:t>
                </a:r>
                <a:r>
                  <a:rPr lang="en-US" sz="4000" dirty="0" err="1">
                    <a:solidFill>
                      <a:srgbClr val="FFFF00"/>
                    </a:solidFill>
                    <a:latin typeface="Calibri"/>
                  </a:rPr>
                  <a:t>x</a:t>
                </a:r>
                <a:r>
                  <a:rPr lang="en-US" sz="4000" baseline="-25000" dirty="0" err="1">
                    <a:solidFill>
                      <a:srgbClr val="FFFF00"/>
                    </a:solidFill>
                    <a:latin typeface="Calibri"/>
                  </a:rPr>
                  <a:t>t</a:t>
                </a:r>
                <a:r>
                  <a:rPr lang="en-US" sz="4000" dirty="0">
                    <a:solidFill>
                      <a:srgbClr val="FFFF00"/>
                    </a:solidFill>
                  </a:rPr>
                  <a:t> </a:t>
                </a:r>
                <a:r>
                  <a:rPr lang="en-US" sz="4000" dirty="0"/>
                  <a:t>is drawn </a:t>
                </a:r>
                <a:r>
                  <a:rPr lang="en-US" sz="4000" dirty="0">
                    <a:latin typeface="Gotham Bold" pitchFamily="50" charset="0"/>
                  </a:rPr>
                  <a:t>uniformly at random </a:t>
                </a:r>
                <a:r>
                  <a:rPr lang="en-US" sz="4000" dirty="0"/>
                  <a:t>from </a:t>
                </a:r>
                <a:r>
                  <a:rPr lang="en-US" sz="4000" dirty="0">
                    <a:solidFill>
                      <a:srgbClr val="FFFF00"/>
                    </a:solidFill>
                  </a:rPr>
                  <a:t>U</a:t>
                </a:r>
                <a:r>
                  <a:rPr lang="en-US" sz="4000" dirty="0"/>
                  <a:t>.</a:t>
                </a:r>
              </a:p>
              <a:p>
                <a:pPr algn="l">
                  <a:buNone/>
                </a:pPr>
                <a:endParaRPr lang="en-US" sz="4000" dirty="0"/>
              </a:p>
              <a:p>
                <a:pPr algn="l">
                  <a:buNone/>
                </a:pPr>
                <a:endParaRPr lang="en-US" sz="4000" dirty="0"/>
              </a:p>
              <a:p>
                <a:pPr algn="l">
                  <a:buNone/>
                </a:pPr>
                <a:r>
                  <a:rPr lang="en-US" sz="4000" dirty="0"/>
                  <a:t>On seeing request  </a:t>
                </a:r>
                <a:r>
                  <a:rPr lang="en-US" sz="4000" dirty="0" err="1">
                    <a:solidFill>
                      <a:srgbClr val="FFFF00"/>
                    </a:solidFill>
                    <a:latin typeface="Calibri"/>
                  </a:rPr>
                  <a:t>x</a:t>
                </a:r>
                <a:r>
                  <a:rPr lang="en-US" sz="4000" baseline="-25000" dirty="0" err="1">
                    <a:solidFill>
                      <a:srgbClr val="FFFF00"/>
                    </a:solidFill>
                    <a:latin typeface="Calibri"/>
                  </a:rPr>
                  <a:t>t</a:t>
                </a:r>
                <a:r>
                  <a:rPr lang="en-US" sz="4000" dirty="0"/>
                  <a:t> that is yet uncovered, output some set </a:t>
                </a:r>
                <a:r>
                  <a:rPr lang="en-US" sz="4000" dirty="0">
                    <a:solidFill>
                      <a:srgbClr val="FFFF00"/>
                    </a:solidFill>
                    <a:latin typeface="Calibri"/>
                  </a:rPr>
                  <a:t>S</a:t>
                </a:r>
                <a:r>
                  <a:rPr lang="en-US" sz="4000" baseline="-25000" dirty="0">
                    <a:solidFill>
                      <a:srgbClr val="FFFF00"/>
                    </a:solidFill>
                    <a:latin typeface="Calibri"/>
                  </a:rPr>
                  <a:t>t</a:t>
                </a:r>
                <a:r>
                  <a:rPr lang="en-US" sz="4000" dirty="0"/>
                  <a:t> covering it.</a:t>
                </a:r>
                <a:endParaRPr lang="en-US" sz="4000" dirty="0">
                  <a:solidFill>
                    <a:srgbClr val="FFFF00"/>
                  </a:solidFill>
                </a:endParaRPr>
              </a:p>
              <a:p>
                <a:pPr algn="l">
                  <a:buNone/>
                </a:pPr>
                <a:endParaRPr lang="en-US" sz="4400" dirty="0"/>
              </a:p>
              <a:p>
                <a:pPr algn="l">
                  <a:buNone/>
                </a:pPr>
                <a:endParaRPr lang="en-US" sz="4400" dirty="0"/>
              </a:p>
              <a:p>
                <a:pPr algn="l">
                  <a:buNone/>
                </a:pPr>
                <a:r>
                  <a:rPr lang="en-US" sz="4000" dirty="0"/>
                  <a:t>Want to minimize the </a:t>
                </a:r>
                <a:r>
                  <a:rPr lang="en-US" sz="4000" b="1" dirty="0"/>
                  <a:t>E</a:t>
                </a:r>
                <a:r>
                  <a:rPr lang="en-US" sz="4000" dirty="0"/>
                  <a:t>[ </a:t>
                </a:r>
                <a:r>
                  <a:rPr lang="en-US" sz="4000" dirty="0">
                    <a:solidFill>
                      <a:srgbClr val="FFFF00"/>
                    </a:solidFill>
                  </a:rPr>
                  <a:t>cost of sets output on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4000" dirty="0">
                    <a:solidFill>
                      <a:srgbClr val="FFFF00"/>
                    </a:solidFill>
                    <a:latin typeface="cmmi10"/>
                  </a:rPr>
                  <a:t> </a:t>
                </a:r>
                <a:r>
                  <a:rPr lang="en-US" sz="4000" dirty="0"/>
                  <a:t>]</a:t>
                </a:r>
              </a:p>
              <a:p>
                <a:pPr algn="l">
                  <a:buNone/>
                </a:pPr>
                <a:r>
                  <a:rPr lang="en-US" sz="4000" dirty="0"/>
                  <a:t>	again, compared to </a:t>
                </a:r>
                <a:r>
                  <a:rPr lang="en-US" sz="4000" b="1" dirty="0"/>
                  <a:t>E</a:t>
                </a:r>
                <a:r>
                  <a:rPr lang="en-US" sz="4000" dirty="0"/>
                  <a:t>[ </a:t>
                </a:r>
                <a:r>
                  <a:rPr lang="en-US" sz="4000" dirty="0">
                    <a:solidFill>
                      <a:srgbClr val="FFFF00"/>
                    </a:solidFill>
                  </a:rPr>
                  <a:t>cost of optimal solution for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4000" dirty="0">
                    <a:solidFill>
                      <a:srgbClr val="FFFF00"/>
                    </a:solidFill>
                    <a:latin typeface="cmmi10"/>
                  </a:rPr>
                  <a:t> </a:t>
                </a:r>
                <a:r>
                  <a:rPr lang="en-US" sz="4000" dirty="0"/>
                  <a:t>]</a:t>
                </a: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5AC2B2A-B8D3-461A-A8E0-C367F3D25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884" y="3583967"/>
                <a:ext cx="18494238" cy="8217634"/>
              </a:xfrm>
              <a:prstGeom prst="rect">
                <a:avLst/>
              </a:prstGeom>
              <a:blipFill>
                <a:blip r:embed="rId2"/>
                <a:stretch>
                  <a:fillRect l="-1187" t="-1335" b="-200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8AD10A-FC37-46D2-AF67-6184B928912C}"/>
                  </a:ext>
                </a:extLst>
              </p:cNvPr>
              <p:cNvSpPr txBox="1"/>
              <p:nvPr/>
            </p:nvSpPr>
            <p:spPr>
              <a:xfrm>
                <a:off x="17040415" y="5064972"/>
                <a:ext cx="4356545" cy="9643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In</a:t>
                </a:r>
                <a:r>
                  <a:rPr kumimoji="0" lang="en-US" sz="2800" b="0" i="0" u="none" strike="noStrike" cap="none" spc="0" normalizeH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general, element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𝑒</m:t>
                    </m:r>
                    <m:r>
                      <a:rPr kumimoji="0" lang="en-US" sz="2800" b="0" i="1" u="none" strike="noStrike" cap="none" spc="0" normalizeH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∈</m:t>
                    </m:r>
                    <m:r>
                      <a:rPr kumimoji="0" lang="en-US" sz="2800" b="0" i="1" u="none" strike="noStrike" cap="none" spc="0" normalizeH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FillTx/>
                        <a:latin typeface="Cambria Math" panose="02040503050406030204" pitchFamily="18" charset="0"/>
                        <a:ea typeface="Lato Regular"/>
                        <a:cs typeface="Lato Regular"/>
                        <a:sym typeface="Lato Regular"/>
                      </a:rPr>
                      <m:t>𝑈</m:t>
                    </m:r>
                  </m:oMath>
                </a14:m>
                <a:r>
                  <a:rPr kumimoji="0" lang="en-US" sz="28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drawn </a:t>
                </a:r>
                <a:r>
                  <a:rPr kumimoji="0" lang="en-US" sz="2800" b="0" i="0" u="none" strike="noStrike" cap="none" spc="0" normalizeH="0" baseline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w.p.</a:t>
                </a:r>
                <a:r>
                  <a:rPr kumimoji="0" lang="en-US" sz="28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ea typeface="Lato Regular"/>
                    <a:cs typeface="Lato Regular"/>
                    <a:sym typeface="Lato Regular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</m:ctrlPr>
                      </m:sSubPr>
                      <m:e>
                        <m: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𝑝</m:t>
                        </m:r>
                      </m:e>
                      <m:sub>
                        <m:r>
                          <a:rPr kumimoji="0" lang="en-US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Lato Regular"/>
                            <a:cs typeface="Lato Regular"/>
                            <a:sym typeface="Lato Regular"/>
                          </a:rPr>
                          <m:t>𝑒</m:t>
                        </m:r>
                      </m:sub>
                    </m:sSub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ea typeface="Lato Regular"/>
                  <a:cs typeface="Lato Regular"/>
                  <a:sym typeface="Lato Regular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F8AD10A-FC37-46D2-AF67-6184B9289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0415" y="5064972"/>
                <a:ext cx="4356545" cy="964367"/>
              </a:xfrm>
              <a:prstGeom prst="rect">
                <a:avLst/>
              </a:prstGeom>
              <a:blipFill>
                <a:blip r:embed="rId3"/>
                <a:stretch>
                  <a:fillRect t="-6329" b="-1582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BBCEC9E-97F6-4BD7-A558-E2B56159C4D6}"/>
              </a:ext>
            </a:extLst>
          </p:cNvPr>
          <p:cNvCxnSpPr>
            <a:cxnSpLocks/>
          </p:cNvCxnSpPr>
          <p:nvPr/>
        </p:nvCxnSpPr>
        <p:spPr>
          <a:xfrm flipH="1">
            <a:off x="13868402" y="5730240"/>
            <a:ext cx="3942078" cy="1223329"/>
          </a:xfrm>
          <a:prstGeom prst="straightConnector1">
            <a:avLst/>
          </a:prstGeom>
          <a:noFill/>
          <a:ln w="76200" cap="flat">
            <a:solidFill>
              <a:srgbClr val="FFFFFF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C867677-3F55-4AE9-BBC8-0BD40AAD8756}"/>
              </a:ext>
            </a:extLst>
          </p:cNvPr>
          <p:cNvSpPr txBox="1"/>
          <p:nvPr/>
        </p:nvSpPr>
        <p:spPr>
          <a:xfrm>
            <a:off x="17894176" y="13131225"/>
            <a:ext cx="6459344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rgbClr val="FFC000"/>
                </a:solidFill>
              </a:rPr>
              <a:t>[</a:t>
            </a:r>
            <a:r>
              <a:rPr lang="en-US" sz="2000" dirty="0" err="1">
                <a:solidFill>
                  <a:srgbClr val="FFC000"/>
                </a:solidFill>
              </a:rPr>
              <a:t>Grandoni</a:t>
            </a:r>
            <a:r>
              <a:rPr lang="en-US" sz="2000" dirty="0">
                <a:solidFill>
                  <a:srgbClr val="FFC000"/>
                </a:solidFill>
              </a:rPr>
              <a:t> G. Leonardi Miettinen </a:t>
            </a:r>
            <a:r>
              <a:rPr lang="en-US" sz="2000" dirty="0" err="1">
                <a:solidFill>
                  <a:srgbClr val="FFC000"/>
                </a:solidFill>
              </a:rPr>
              <a:t>Sankowski</a:t>
            </a:r>
            <a:r>
              <a:rPr lang="en-US" sz="2000" dirty="0">
                <a:solidFill>
                  <a:srgbClr val="FFC000"/>
                </a:solidFill>
              </a:rPr>
              <a:t> Singh]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8161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Relaxation 1: Random Order (RO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Special solutions: Universal Maps</a:t>
            </a:r>
            <a:endParaRPr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5AC2B2A-B8D3-461A-A8E0-C367F3D25EDA}"/>
                  </a:ext>
                </a:extLst>
              </p:cNvPr>
              <p:cNvSpPr txBox="1"/>
              <p:nvPr/>
            </p:nvSpPr>
            <p:spPr>
              <a:xfrm>
                <a:off x="2059884" y="3583967"/>
                <a:ext cx="18494238" cy="81560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l">
                  <a:buNone/>
                </a:pPr>
                <a:r>
                  <a:rPr lang="en-US" sz="4000" b="1" dirty="0">
                    <a:solidFill>
                      <a:srgbClr val="FFFF00"/>
                    </a:solidFill>
                  </a:rPr>
                  <a:t>Given:</a:t>
                </a:r>
                <a:r>
                  <a:rPr lang="en-US" sz="40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sz="4000" dirty="0"/>
                  <a:t>set system </a:t>
                </a:r>
                <a:r>
                  <a:rPr lang="en-US" sz="4000" dirty="0">
                    <a:solidFill>
                      <a:srgbClr val="FFFF00"/>
                    </a:solidFill>
                  </a:rPr>
                  <a:t>(U,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4000" dirty="0">
                    <a:solidFill>
                      <a:srgbClr val="FFFF00"/>
                    </a:solidFill>
                  </a:rPr>
                  <a:t>), </a:t>
                </a:r>
                <a:r>
                  <a:rPr lang="en-US" sz="4000" dirty="0"/>
                  <a:t>possibly with set cost </a:t>
                </a:r>
                <a:r>
                  <a:rPr lang="en-US" sz="4000" dirty="0">
                    <a:solidFill>
                      <a:srgbClr val="FFFF00"/>
                    </a:solidFill>
                  </a:rPr>
                  <a:t>c(S)</a:t>
                </a:r>
                <a:r>
                  <a:rPr lang="en-US" sz="4000" dirty="0"/>
                  <a:t>.</a:t>
                </a:r>
              </a:p>
              <a:p>
                <a:pPr algn="l">
                  <a:buNone/>
                </a:pPr>
                <a:endParaRPr lang="en-US" sz="4000" dirty="0"/>
              </a:p>
              <a:p>
                <a:pPr algn="l">
                  <a:buNone/>
                </a:pPr>
                <a:endParaRPr lang="en-US" sz="4000" dirty="0"/>
              </a:p>
              <a:p>
                <a:pPr algn="l">
                  <a:buNone/>
                </a:pPr>
                <a:r>
                  <a:rPr lang="en-US" sz="4000" dirty="0"/>
                  <a:t>Request sequence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4000" dirty="0">
                    <a:solidFill>
                      <a:srgbClr val="FFFF00"/>
                    </a:solidFill>
                  </a:rPr>
                  <a:t> = {x</a:t>
                </a:r>
                <a:r>
                  <a:rPr lang="en-US" sz="4000" baseline="-25000" dirty="0">
                    <a:solidFill>
                      <a:srgbClr val="FFFF00"/>
                    </a:solidFill>
                  </a:rPr>
                  <a:t>1</a:t>
                </a:r>
                <a:r>
                  <a:rPr lang="en-US" sz="4000" dirty="0">
                    <a:solidFill>
                      <a:srgbClr val="FFFF00"/>
                    </a:solidFill>
                  </a:rPr>
                  <a:t>, x</a:t>
                </a:r>
                <a:r>
                  <a:rPr lang="en-US" sz="4000" baseline="-25000" dirty="0">
                    <a:solidFill>
                      <a:srgbClr val="FFFF00"/>
                    </a:solidFill>
                  </a:rPr>
                  <a:t>2</a:t>
                </a:r>
                <a:r>
                  <a:rPr lang="en-US" sz="4000" dirty="0">
                    <a:solidFill>
                      <a:srgbClr val="FFFF00"/>
                    </a:solidFill>
                  </a:rPr>
                  <a:t>, …, </a:t>
                </a:r>
                <a:r>
                  <a:rPr lang="en-US" sz="4000" dirty="0" err="1">
                    <a:solidFill>
                      <a:srgbClr val="FFFF00"/>
                    </a:solidFill>
                  </a:rPr>
                  <a:t>x</a:t>
                </a:r>
                <a:r>
                  <a:rPr lang="en-US" sz="4000" baseline="-25000" dirty="0" err="1">
                    <a:solidFill>
                      <a:srgbClr val="FFFF00"/>
                    </a:solidFill>
                  </a:rPr>
                  <a:t>k</a:t>
                </a:r>
                <a:r>
                  <a:rPr lang="en-US" sz="4000" dirty="0">
                    <a:solidFill>
                      <a:srgbClr val="FFFF00"/>
                    </a:solidFill>
                  </a:rPr>
                  <a:t>} </a:t>
                </a:r>
                <a:r>
                  <a:rPr lang="en-US" sz="4000" dirty="0"/>
                  <a:t>arrives online.</a:t>
                </a:r>
              </a:p>
              <a:p>
                <a:pPr algn="l">
                  <a:buNone/>
                </a:pPr>
                <a:endParaRPr lang="en-US" sz="4000" dirty="0"/>
              </a:p>
              <a:p>
                <a:pPr algn="l">
                  <a:buNone/>
                </a:pPr>
                <a:r>
                  <a:rPr lang="en-US" sz="4000" dirty="0"/>
                  <a:t>      Each </a:t>
                </a:r>
                <a:r>
                  <a:rPr lang="en-US" sz="4000" dirty="0" err="1">
                    <a:solidFill>
                      <a:srgbClr val="FFFF00"/>
                    </a:solidFill>
                    <a:latin typeface="Calibri"/>
                  </a:rPr>
                  <a:t>x</a:t>
                </a:r>
                <a:r>
                  <a:rPr lang="en-US" sz="4000" baseline="-25000" dirty="0" err="1">
                    <a:solidFill>
                      <a:srgbClr val="FFFF00"/>
                    </a:solidFill>
                    <a:latin typeface="Calibri"/>
                  </a:rPr>
                  <a:t>t</a:t>
                </a:r>
                <a:r>
                  <a:rPr lang="en-US" sz="4000" dirty="0">
                    <a:solidFill>
                      <a:srgbClr val="FFFF00"/>
                    </a:solidFill>
                  </a:rPr>
                  <a:t> </a:t>
                </a:r>
                <a:r>
                  <a:rPr lang="en-US" sz="4000" dirty="0"/>
                  <a:t>is drawn </a:t>
                </a:r>
                <a:r>
                  <a:rPr lang="en-US" sz="4000" dirty="0">
                    <a:latin typeface="Gotham Bold" pitchFamily="50" charset="0"/>
                  </a:rPr>
                  <a:t>uniformly at random </a:t>
                </a:r>
                <a:r>
                  <a:rPr lang="en-US" sz="4000" dirty="0"/>
                  <a:t>from </a:t>
                </a:r>
                <a:r>
                  <a:rPr lang="en-US" sz="4000" dirty="0">
                    <a:solidFill>
                      <a:srgbClr val="FFFF00"/>
                    </a:solidFill>
                  </a:rPr>
                  <a:t>U</a:t>
                </a:r>
                <a:r>
                  <a:rPr lang="en-US" sz="4000" dirty="0"/>
                  <a:t>.</a:t>
                </a:r>
              </a:p>
              <a:p>
                <a:pPr algn="l">
                  <a:buNone/>
                </a:pPr>
                <a:endParaRPr lang="en-US" sz="4000" dirty="0"/>
              </a:p>
              <a:p>
                <a:pPr algn="l">
                  <a:buNone/>
                </a:pPr>
                <a:endParaRPr lang="en-US" sz="4000" dirty="0"/>
              </a:p>
              <a:p>
                <a:pPr algn="l">
                  <a:buNone/>
                </a:pPr>
                <a:r>
                  <a:rPr lang="en-US" sz="4000" dirty="0"/>
                  <a:t>Up-front, give a “universal mapping”</a:t>
                </a:r>
              </a:p>
              <a:p>
                <a:pPr algn="l"/>
                <a:r>
                  <a:rPr lang="en-US" sz="4000" dirty="0"/>
                  <a:t>	associate set </a:t>
                </a:r>
                <a:r>
                  <a:rPr lang="en-US" sz="4000" b="1" dirty="0">
                    <a:solidFill>
                      <a:srgbClr val="FFFF00"/>
                    </a:solidFill>
                  </a:rPr>
                  <a:t>S</a:t>
                </a:r>
                <a:r>
                  <a:rPr lang="en-US" sz="4000" dirty="0">
                    <a:solidFill>
                      <a:srgbClr val="FFFF00"/>
                    </a:solidFill>
                  </a:rPr>
                  <a:t>(e) </a:t>
                </a:r>
                <a:r>
                  <a:rPr lang="en-US" sz="4000" dirty="0"/>
                  <a:t>in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sz="4000" dirty="0">
                    <a:solidFill>
                      <a:srgbClr val="FFFF00"/>
                    </a:solidFill>
                    <a:latin typeface="Vivaldi" pitchFamily="66" charset="0"/>
                  </a:rPr>
                  <a:t> </a:t>
                </a:r>
                <a:r>
                  <a:rPr lang="en-US" sz="4000" dirty="0"/>
                  <a:t>with each element </a:t>
                </a:r>
                <a:r>
                  <a:rPr lang="en-US" sz="4000" dirty="0">
                    <a:solidFill>
                      <a:srgbClr val="FFFF00"/>
                    </a:solidFill>
                  </a:rPr>
                  <a:t>e</a:t>
                </a:r>
                <a:r>
                  <a:rPr lang="en-US" sz="4000" dirty="0"/>
                  <a:t> in </a:t>
                </a:r>
                <a:r>
                  <a:rPr lang="en-US" sz="4000" dirty="0">
                    <a:solidFill>
                      <a:srgbClr val="FFFF00"/>
                    </a:solidFill>
                  </a:rPr>
                  <a:t>U</a:t>
                </a:r>
                <a:r>
                  <a:rPr lang="en-US" sz="4000" dirty="0"/>
                  <a:t>.</a:t>
                </a:r>
              </a:p>
              <a:p>
                <a:pPr algn="l">
                  <a:buNone/>
                </a:pPr>
                <a:endParaRPr lang="en-US" sz="4400" dirty="0"/>
              </a:p>
              <a:p>
                <a:pPr algn="l">
                  <a:buNone/>
                </a:pPr>
                <a:r>
                  <a:rPr lang="en-US" sz="4000" dirty="0"/>
                  <a:t>Want to minimize the </a:t>
                </a:r>
                <a:r>
                  <a:rPr lang="en-US" sz="4000" b="1" dirty="0"/>
                  <a:t>E</a:t>
                </a:r>
                <a:r>
                  <a:rPr lang="en-US" sz="4000" dirty="0"/>
                  <a:t>[ </a:t>
                </a:r>
                <a:r>
                  <a:rPr lang="en-US" sz="4000" dirty="0">
                    <a:solidFill>
                      <a:srgbClr val="FFFF00"/>
                    </a:solidFill>
                  </a:rPr>
                  <a:t>cost of sets output on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4000" dirty="0">
                    <a:solidFill>
                      <a:srgbClr val="FFFF00"/>
                    </a:solidFill>
                    <a:latin typeface="cmmi10"/>
                  </a:rPr>
                  <a:t> </a:t>
                </a:r>
                <a:r>
                  <a:rPr lang="en-US" sz="4000" dirty="0"/>
                  <a:t>]</a:t>
                </a:r>
              </a:p>
              <a:p>
                <a:pPr algn="l">
                  <a:buNone/>
                </a:pPr>
                <a:r>
                  <a:rPr lang="en-US" sz="4000" dirty="0"/>
                  <a:t>	again, compared to </a:t>
                </a:r>
                <a:r>
                  <a:rPr lang="en-US" sz="4000" b="1" dirty="0"/>
                  <a:t>E</a:t>
                </a:r>
                <a:r>
                  <a:rPr lang="en-US" sz="4000" dirty="0"/>
                  <a:t>[ </a:t>
                </a:r>
                <a:r>
                  <a:rPr lang="en-US" sz="4000" dirty="0">
                    <a:solidFill>
                      <a:srgbClr val="FFFF00"/>
                    </a:solidFill>
                  </a:rPr>
                  <a:t>cost of optimal solution for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4000" dirty="0">
                    <a:solidFill>
                      <a:srgbClr val="FFFF00"/>
                    </a:solidFill>
                    <a:latin typeface="cmmi10"/>
                  </a:rPr>
                  <a:t> </a:t>
                </a:r>
                <a:r>
                  <a:rPr lang="en-US" sz="4000" dirty="0"/>
                  <a:t>]</a:t>
                </a: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5AC2B2A-B8D3-461A-A8E0-C367F3D25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884" y="3583967"/>
                <a:ext cx="18494238" cy="8156079"/>
              </a:xfrm>
              <a:prstGeom prst="rect">
                <a:avLst/>
              </a:prstGeom>
              <a:blipFill>
                <a:blip r:embed="rId2"/>
                <a:stretch>
                  <a:fillRect l="-1187" t="-1345" b="-201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D6CBBA86-589E-43AB-8460-1B521A8D1742}"/>
              </a:ext>
            </a:extLst>
          </p:cNvPr>
          <p:cNvSpPr/>
          <p:nvPr/>
        </p:nvSpPr>
        <p:spPr>
          <a:xfrm>
            <a:off x="1669774" y="8150087"/>
            <a:ext cx="14978269" cy="1958009"/>
          </a:xfrm>
          <a:prstGeom prst="rect">
            <a:avLst/>
          </a:prstGeom>
          <a:noFill/>
          <a:ln w="762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Lato Bold"/>
            </a:endParaRPr>
          </a:p>
        </p:txBody>
      </p:sp>
    </p:spTree>
    <p:extLst>
      <p:ext uri="{BB962C8B-B14F-4D97-AF65-F5344CB8AC3E}">
        <p14:creationId xmlns:p14="http://schemas.microsoft.com/office/powerpoint/2010/main" val="32350011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Relaxation 1: Random Order (RO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Universal Solutions</a:t>
            </a:r>
            <a:endParaRPr dirty="0"/>
          </a:p>
        </p:txBody>
      </p:sp>
      <p:sp>
        <p:nvSpPr>
          <p:cNvPr id="21" name="TextBox 23">
            <a:extLst>
              <a:ext uri="{FF2B5EF4-FFF2-40B4-BE49-F238E27FC236}">
                <a16:creationId xmlns:a16="http://schemas.microsoft.com/office/drawing/2014/main" id="{35E0D2AB-66CE-4EDC-8246-68923237C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5823" y="3234124"/>
            <a:ext cx="44127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Calibri" pitchFamily="34" charset="0"/>
              </a:rPr>
              <a:t>A potential solution: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4E6625-AEA6-443E-9B30-83305D3B6928}"/>
              </a:ext>
            </a:extLst>
          </p:cNvPr>
          <p:cNvGrpSpPr/>
          <p:nvPr/>
        </p:nvGrpSpPr>
        <p:grpSpPr>
          <a:xfrm>
            <a:off x="2471361" y="4876609"/>
            <a:ext cx="5987831" cy="4033161"/>
            <a:chOff x="7223125" y="3596640"/>
            <a:chExt cx="5987831" cy="4033161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93604145-B9E0-4957-A937-F921D4C2E527}"/>
                </a:ext>
              </a:extLst>
            </p:cNvPr>
            <p:cNvSpPr/>
            <p:nvPr/>
          </p:nvSpPr>
          <p:spPr>
            <a:xfrm>
              <a:off x="9528978" y="3596640"/>
              <a:ext cx="3681978" cy="4033161"/>
            </a:xfrm>
            <a:custGeom>
              <a:avLst/>
              <a:gdLst>
                <a:gd name="connsiteX0" fmla="*/ 880782 w 1898276"/>
                <a:gd name="connsiteY0" fmla="*/ 2111189 h 2286001"/>
                <a:gd name="connsiteX1" fmla="*/ 73959 w 1898276"/>
                <a:gd name="connsiteY1" fmla="*/ 564777 h 2286001"/>
                <a:gd name="connsiteX2" fmla="*/ 1324535 w 1898276"/>
                <a:gd name="connsiteY2" fmla="*/ 174812 h 2286001"/>
                <a:gd name="connsiteX3" fmla="*/ 1822076 w 1898276"/>
                <a:gd name="connsiteY3" fmla="*/ 1613648 h 2286001"/>
                <a:gd name="connsiteX4" fmla="*/ 880782 w 1898276"/>
                <a:gd name="connsiteY4" fmla="*/ 2111189 h 228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8276" h="2286001">
                  <a:moveTo>
                    <a:pt x="880782" y="2111189"/>
                  </a:moveTo>
                  <a:cubicBezTo>
                    <a:pt x="589429" y="1936377"/>
                    <a:pt x="0" y="887506"/>
                    <a:pt x="73959" y="564777"/>
                  </a:cubicBezTo>
                  <a:cubicBezTo>
                    <a:pt x="147918" y="242048"/>
                    <a:pt x="1033182" y="0"/>
                    <a:pt x="1324535" y="174812"/>
                  </a:cubicBezTo>
                  <a:cubicBezTo>
                    <a:pt x="1615888" y="349624"/>
                    <a:pt x="1898276" y="1290919"/>
                    <a:pt x="1822076" y="1613648"/>
                  </a:cubicBezTo>
                  <a:cubicBezTo>
                    <a:pt x="1745876" y="1936377"/>
                    <a:pt x="1172135" y="2286001"/>
                    <a:pt x="880782" y="2111189"/>
                  </a:cubicBezTo>
                  <a:close/>
                </a:path>
              </a:pathLst>
            </a:cu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B8A9C4B-D87C-475E-8835-196297F85462}"/>
                </a:ext>
              </a:extLst>
            </p:cNvPr>
            <p:cNvSpPr/>
            <p:nvPr/>
          </p:nvSpPr>
          <p:spPr>
            <a:xfrm>
              <a:off x="8217504" y="5083869"/>
              <a:ext cx="240129" cy="218463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0FCEE6C-BCF9-4686-9FE7-0A93EE4E8348}"/>
                </a:ext>
              </a:extLst>
            </p:cNvPr>
            <p:cNvSpPr/>
            <p:nvPr/>
          </p:nvSpPr>
          <p:spPr>
            <a:xfrm>
              <a:off x="10594166" y="5669237"/>
              <a:ext cx="237051" cy="218463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EA31769-1A29-47AD-90CE-C53E08B43E53}"/>
                </a:ext>
              </a:extLst>
            </p:cNvPr>
            <p:cNvSpPr/>
            <p:nvPr/>
          </p:nvSpPr>
          <p:spPr>
            <a:xfrm>
              <a:off x="8956363" y="6293817"/>
              <a:ext cx="240129" cy="218463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0A3ACC6-6A38-4C7A-ABAF-8C05D6109183}"/>
                </a:ext>
              </a:extLst>
            </p:cNvPr>
            <p:cNvSpPr/>
            <p:nvPr/>
          </p:nvSpPr>
          <p:spPr>
            <a:xfrm>
              <a:off x="9399678" y="5083869"/>
              <a:ext cx="240129" cy="218463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A2CC36A-2571-42AE-A372-09428ADDC987}"/>
                </a:ext>
              </a:extLst>
            </p:cNvPr>
            <p:cNvSpPr/>
            <p:nvPr/>
          </p:nvSpPr>
          <p:spPr>
            <a:xfrm>
              <a:off x="10286308" y="6831572"/>
              <a:ext cx="240129" cy="218463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066E404-42A8-44B0-8035-D0D4408116DD}"/>
                </a:ext>
              </a:extLst>
            </p:cNvPr>
            <p:cNvSpPr/>
            <p:nvPr/>
          </p:nvSpPr>
          <p:spPr>
            <a:xfrm>
              <a:off x="12355112" y="6024940"/>
              <a:ext cx="240129" cy="218463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48C1C9FA-250E-4058-BFFC-D5AB9599371C}"/>
                </a:ext>
              </a:extLst>
            </p:cNvPr>
            <p:cNvSpPr/>
            <p:nvPr/>
          </p:nvSpPr>
          <p:spPr>
            <a:xfrm>
              <a:off x="7755718" y="4434082"/>
              <a:ext cx="2352033" cy="2506721"/>
            </a:xfrm>
            <a:custGeom>
              <a:avLst/>
              <a:gdLst>
                <a:gd name="connsiteX0" fmla="*/ 22123 w 1494503"/>
                <a:gd name="connsiteY0" fmla="*/ 412955 h 1752600"/>
                <a:gd name="connsiteX1" fmla="*/ 213852 w 1494503"/>
                <a:gd name="connsiteY1" fmla="*/ 1238864 h 1752600"/>
                <a:gd name="connsiteX2" fmla="*/ 936523 w 1494503"/>
                <a:gd name="connsiteY2" fmla="*/ 1637071 h 1752600"/>
                <a:gd name="connsiteX3" fmla="*/ 1393723 w 1494503"/>
                <a:gd name="connsiteY3" fmla="*/ 545690 h 1752600"/>
                <a:gd name="connsiteX4" fmla="*/ 1319981 w 1494503"/>
                <a:gd name="connsiteY4" fmla="*/ 58993 h 1752600"/>
                <a:gd name="connsiteX5" fmla="*/ 346588 w 1494503"/>
                <a:gd name="connsiteY5" fmla="*/ 191729 h 1752600"/>
                <a:gd name="connsiteX6" fmla="*/ 22123 w 1494503"/>
                <a:gd name="connsiteY6" fmla="*/ 412955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4503" h="1752600">
                  <a:moveTo>
                    <a:pt x="22123" y="412955"/>
                  </a:moveTo>
                  <a:cubicBezTo>
                    <a:pt x="0" y="587478"/>
                    <a:pt x="61452" y="1034845"/>
                    <a:pt x="213852" y="1238864"/>
                  </a:cubicBezTo>
                  <a:cubicBezTo>
                    <a:pt x="366252" y="1442883"/>
                    <a:pt x="739878" y="1752600"/>
                    <a:pt x="936523" y="1637071"/>
                  </a:cubicBezTo>
                  <a:cubicBezTo>
                    <a:pt x="1133168" y="1521542"/>
                    <a:pt x="1329813" y="808703"/>
                    <a:pt x="1393723" y="545690"/>
                  </a:cubicBezTo>
                  <a:cubicBezTo>
                    <a:pt x="1457633" y="282677"/>
                    <a:pt x="1494503" y="117986"/>
                    <a:pt x="1319981" y="58993"/>
                  </a:cubicBezTo>
                  <a:cubicBezTo>
                    <a:pt x="1145459" y="0"/>
                    <a:pt x="560440" y="135194"/>
                    <a:pt x="346588" y="191729"/>
                  </a:cubicBezTo>
                  <a:cubicBezTo>
                    <a:pt x="132737" y="248265"/>
                    <a:pt x="44246" y="238433"/>
                    <a:pt x="22123" y="412955"/>
                  </a:cubicBezTo>
                  <a:close/>
                </a:path>
              </a:pathLst>
            </a:cu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19FAA6E-7B02-4477-9AD8-F04200013A8E}"/>
                </a:ext>
              </a:extLst>
            </p:cNvPr>
            <p:cNvSpPr/>
            <p:nvPr/>
          </p:nvSpPr>
          <p:spPr>
            <a:xfrm>
              <a:off x="11616253" y="5083869"/>
              <a:ext cx="240129" cy="218463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A573832-4CBD-4FB6-935B-14B6978BB60A}"/>
                </a:ext>
              </a:extLst>
            </p:cNvPr>
            <p:cNvSpPr/>
            <p:nvPr/>
          </p:nvSpPr>
          <p:spPr>
            <a:xfrm>
              <a:off x="11320710" y="6562695"/>
              <a:ext cx="240129" cy="218463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386EB255-5E56-4EBA-81D1-0085E1E357F3}"/>
                </a:ext>
              </a:extLst>
            </p:cNvPr>
            <p:cNvSpPr/>
            <p:nvPr/>
          </p:nvSpPr>
          <p:spPr>
            <a:xfrm>
              <a:off x="8029712" y="5644030"/>
              <a:ext cx="4885701" cy="1985771"/>
            </a:xfrm>
            <a:custGeom>
              <a:avLst/>
              <a:gdLst>
                <a:gd name="connsiteX0" fmla="*/ 91440 w 3106189"/>
                <a:gd name="connsiteY0" fmla="*/ 556953 h 1540626"/>
                <a:gd name="connsiteX1" fmla="*/ 789709 w 3106189"/>
                <a:gd name="connsiteY1" fmla="*/ 1421477 h 1540626"/>
                <a:gd name="connsiteX2" fmla="*/ 2186247 w 3106189"/>
                <a:gd name="connsiteY2" fmla="*/ 1271848 h 1540626"/>
                <a:gd name="connsiteX3" fmla="*/ 3034145 w 3106189"/>
                <a:gd name="connsiteY3" fmla="*/ 540328 h 1540626"/>
                <a:gd name="connsiteX4" fmla="*/ 2618509 w 3106189"/>
                <a:gd name="connsiteY4" fmla="*/ 8313 h 1540626"/>
                <a:gd name="connsiteX5" fmla="*/ 1338349 w 3106189"/>
                <a:gd name="connsiteY5" fmla="*/ 490451 h 1540626"/>
                <a:gd name="connsiteX6" fmla="*/ 573578 w 3106189"/>
                <a:gd name="connsiteY6" fmla="*/ 224444 h 1540626"/>
                <a:gd name="connsiteX7" fmla="*/ 241069 w 3106189"/>
                <a:gd name="connsiteY7" fmla="*/ 207819 h 1540626"/>
                <a:gd name="connsiteX8" fmla="*/ 91440 w 3106189"/>
                <a:gd name="connsiteY8" fmla="*/ 556953 h 154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6189" h="1540626">
                  <a:moveTo>
                    <a:pt x="91440" y="556953"/>
                  </a:moveTo>
                  <a:cubicBezTo>
                    <a:pt x="182880" y="759229"/>
                    <a:pt x="440575" y="1302328"/>
                    <a:pt x="789709" y="1421477"/>
                  </a:cubicBezTo>
                  <a:cubicBezTo>
                    <a:pt x="1138843" y="1540626"/>
                    <a:pt x="1812174" y="1418706"/>
                    <a:pt x="2186247" y="1271848"/>
                  </a:cubicBezTo>
                  <a:cubicBezTo>
                    <a:pt x="2560320" y="1124990"/>
                    <a:pt x="2962101" y="750917"/>
                    <a:pt x="3034145" y="540328"/>
                  </a:cubicBezTo>
                  <a:cubicBezTo>
                    <a:pt x="3106189" y="329739"/>
                    <a:pt x="2901142" y="16626"/>
                    <a:pt x="2618509" y="8313"/>
                  </a:cubicBezTo>
                  <a:cubicBezTo>
                    <a:pt x="2335876" y="0"/>
                    <a:pt x="1679171" y="454429"/>
                    <a:pt x="1338349" y="490451"/>
                  </a:cubicBezTo>
                  <a:cubicBezTo>
                    <a:pt x="997527" y="526473"/>
                    <a:pt x="756458" y="271549"/>
                    <a:pt x="573578" y="224444"/>
                  </a:cubicBezTo>
                  <a:cubicBezTo>
                    <a:pt x="390698" y="177339"/>
                    <a:pt x="321425" y="157943"/>
                    <a:pt x="241069" y="207819"/>
                  </a:cubicBezTo>
                  <a:cubicBezTo>
                    <a:pt x="160713" y="257695"/>
                    <a:pt x="0" y="354677"/>
                    <a:pt x="91440" y="556953"/>
                  </a:cubicBezTo>
                  <a:close/>
                </a:path>
              </a:pathLst>
            </a:custGeom>
            <a:noFill/>
            <a:ln w="76200"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525C7A87-8390-44E4-82D8-40F0B12B9C69}"/>
                </a:ext>
              </a:extLst>
            </p:cNvPr>
            <p:cNvSpPr/>
            <p:nvPr/>
          </p:nvSpPr>
          <p:spPr>
            <a:xfrm>
              <a:off x="7223125" y="3896327"/>
              <a:ext cx="4953429" cy="2352677"/>
            </a:xfrm>
            <a:custGeom>
              <a:avLst/>
              <a:gdLst>
                <a:gd name="connsiteX0" fmla="*/ 130233 w 2831870"/>
                <a:gd name="connsiteY0" fmla="*/ 354676 h 1643149"/>
                <a:gd name="connsiteX1" fmla="*/ 429491 w 2831870"/>
                <a:gd name="connsiteY1" fmla="*/ 1136072 h 1643149"/>
                <a:gd name="connsiteX2" fmla="*/ 1443644 w 2831870"/>
                <a:gd name="connsiteY2" fmla="*/ 1052945 h 1643149"/>
                <a:gd name="connsiteX3" fmla="*/ 1576648 w 2831870"/>
                <a:gd name="connsiteY3" fmla="*/ 1551709 h 1643149"/>
                <a:gd name="connsiteX4" fmla="*/ 2308168 w 2831870"/>
                <a:gd name="connsiteY4" fmla="*/ 1518458 h 1643149"/>
                <a:gd name="connsiteX5" fmla="*/ 2823557 w 2831870"/>
                <a:gd name="connsiteY5" fmla="*/ 803563 h 1643149"/>
                <a:gd name="connsiteX6" fmla="*/ 2358044 w 2831870"/>
                <a:gd name="connsiteY6" fmla="*/ 72043 h 1643149"/>
                <a:gd name="connsiteX7" fmla="*/ 1210888 w 2831870"/>
                <a:gd name="connsiteY7" fmla="*/ 371302 h 1643149"/>
                <a:gd name="connsiteX8" fmla="*/ 130233 w 2831870"/>
                <a:gd name="connsiteY8" fmla="*/ 354676 h 1643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1870" h="1643149">
                  <a:moveTo>
                    <a:pt x="130233" y="354676"/>
                  </a:moveTo>
                  <a:cubicBezTo>
                    <a:pt x="0" y="482138"/>
                    <a:pt x="210589" y="1019694"/>
                    <a:pt x="429491" y="1136072"/>
                  </a:cubicBezTo>
                  <a:cubicBezTo>
                    <a:pt x="648393" y="1252450"/>
                    <a:pt x="1252451" y="983672"/>
                    <a:pt x="1443644" y="1052945"/>
                  </a:cubicBezTo>
                  <a:cubicBezTo>
                    <a:pt x="1634837" y="1122218"/>
                    <a:pt x="1432561" y="1474123"/>
                    <a:pt x="1576648" y="1551709"/>
                  </a:cubicBezTo>
                  <a:cubicBezTo>
                    <a:pt x="1720735" y="1629295"/>
                    <a:pt x="2100350" y="1643149"/>
                    <a:pt x="2308168" y="1518458"/>
                  </a:cubicBezTo>
                  <a:cubicBezTo>
                    <a:pt x="2515986" y="1393767"/>
                    <a:pt x="2815244" y="1044632"/>
                    <a:pt x="2823557" y="803563"/>
                  </a:cubicBezTo>
                  <a:cubicBezTo>
                    <a:pt x="2831870" y="562494"/>
                    <a:pt x="2626822" y="144087"/>
                    <a:pt x="2358044" y="72043"/>
                  </a:cubicBezTo>
                  <a:cubicBezTo>
                    <a:pt x="2089266" y="0"/>
                    <a:pt x="1582190" y="329738"/>
                    <a:pt x="1210888" y="371302"/>
                  </a:cubicBezTo>
                  <a:cubicBezTo>
                    <a:pt x="839586" y="412866"/>
                    <a:pt x="260466" y="227214"/>
                    <a:pt x="130233" y="354676"/>
                  </a:cubicBezTo>
                  <a:close/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3D8754F-82FF-495A-9863-34C9F3D72A2A}"/>
                </a:ext>
              </a:extLst>
            </p:cNvPr>
            <p:cNvSpPr/>
            <p:nvPr/>
          </p:nvSpPr>
          <p:spPr>
            <a:xfrm>
              <a:off x="10551066" y="4753374"/>
              <a:ext cx="240129" cy="218463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BB56638-6996-48E0-97A3-1E41458B5F22}"/>
                </a:ext>
              </a:extLst>
            </p:cNvPr>
            <p:cNvSpPr/>
            <p:nvPr/>
          </p:nvSpPr>
          <p:spPr>
            <a:xfrm>
              <a:off x="11197567" y="4753374"/>
              <a:ext cx="240129" cy="218463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245639F-75F6-416A-9AF4-ACF7F7535E45}"/>
                </a:ext>
              </a:extLst>
            </p:cNvPr>
            <p:cNvSpPr/>
            <p:nvPr/>
          </p:nvSpPr>
          <p:spPr>
            <a:xfrm>
              <a:off x="11788654" y="6316224"/>
              <a:ext cx="240129" cy="218463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08305EF-FC7D-4860-A055-57B5F8BF1C87}"/>
                </a:ext>
              </a:extLst>
            </p:cNvPr>
            <p:cNvSpPr/>
            <p:nvPr/>
          </p:nvSpPr>
          <p:spPr>
            <a:xfrm>
              <a:off x="9516664" y="6831572"/>
              <a:ext cx="240129" cy="218463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302831D-8F19-4CC4-B5DB-BEE0E97E07F4}"/>
              </a:ext>
            </a:extLst>
          </p:cNvPr>
          <p:cNvGrpSpPr/>
          <p:nvPr/>
        </p:nvGrpSpPr>
        <p:grpSpPr>
          <a:xfrm>
            <a:off x="18367740" y="4998160"/>
            <a:ext cx="3214028" cy="3282512"/>
            <a:chOff x="3854450" y="4648200"/>
            <a:chExt cx="949325" cy="1143000"/>
          </a:xfrm>
        </p:grpSpPr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CF082960-99CE-4A61-A84A-1D4D0D3EE06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54450" y="4648200"/>
              <a:ext cx="949325" cy="1143000"/>
            </a:xfrm>
            <a:custGeom>
              <a:avLst/>
              <a:gdLst>
                <a:gd name="connsiteX0" fmla="*/ 880782 w 1898276"/>
                <a:gd name="connsiteY0" fmla="*/ 2111189 h 2286001"/>
                <a:gd name="connsiteX1" fmla="*/ 73959 w 1898276"/>
                <a:gd name="connsiteY1" fmla="*/ 564777 h 2286001"/>
                <a:gd name="connsiteX2" fmla="*/ 1324535 w 1898276"/>
                <a:gd name="connsiteY2" fmla="*/ 174812 h 2286001"/>
                <a:gd name="connsiteX3" fmla="*/ 1822076 w 1898276"/>
                <a:gd name="connsiteY3" fmla="*/ 1613648 h 2286001"/>
                <a:gd name="connsiteX4" fmla="*/ 880782 w 1898276"/>
                <a:gd name="connsiteY4" fmla="*/ 2111189 h 228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8276" h="2286001">
                  <a:moveTo>
                    <a:pt x="880782" y="2111189"/>
                  </a:moveTo>
                  <a:cubicBezTo>
                    <a:pt x="589429" y="1936377"/>
                    <a:pt x="0" y="887506"/>
                    <a:pt x="73959" y="564777"/>
                  </a:cubicBezTo>
                  <a:cubicBezTo>
                    <a:pt x="147918" y="242048"/>
                    <a:pt x="1033182" y="0"/>
                    <a:pt x="1324535" y="174812"/>
                  </a:cubicBezTo>
                  <a:cubicBezTo>
                    <a:pt x="1615888" y="349624"/>
                    <a:pt x="1898276" y="1290919"/>
                    <a:pt x="1822076" y="1613648"/>
                  </a:cubicBezTo>
                  <a:cubicBezTo>
                    <a:pt x="1745876" y="1936377"/>
                    <a:pt x="1172135" y="2286001"/>
                    <a:pt x="880782" y="2111189"/>
                  </a:cubicBezTo>
                  <a:close/>
                </a:path>
              </a:pathLst>
            </a:cu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97E672D-D8C4-4FA5-B1AC-BEABD99C477E}"/>
                </a:ext>
              </a:extLst>
            </p:cNvPr>
            <p:cNvSpPr/>
            <p:nvPr/>
          </p:nvSpPr>
          <p:spPr bwMode="auto">
            <a:xfrm>
              <a:off x="4129088" y="5235575"/>
              <a:ext cx="61912" cy="61913"/>
            </a:xfrm>
            <a:prstGeom prst="ellipse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EDCDE2F-A408-4F34-A6C0-555EA7F4F0DE}"/>
                </a:ext>
              </a:extLst>
            </p:cNvPr>
            <p:cNvSpPr/>
            <p:nvPr/>
          </p:nvSpPr>
          <p:spPr bwMode="auto">
            <a:xfrm>
              <a:off x="4583113" y="5335588"/>
              <a:ext cx="61912" cy="6191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BD73670-AC2C-4B57-857F-7767605B7CB2}"/>
                </a:ext>
              </a:extLst>
            </p:cNvPr>
            <p:cNvSpPr/>
            <p:nvPr/>
          </p:nvSpPr>
          <p:spPr bwMode="auto">
            <a:xfrm>
              <a:off x="4392613" y="5068888"/>
              <a:ext cx="61912" cy="61912"/>
            </a:xfrm>
            <a:prstGeom prst="ellipse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907BF40-554F-488D-B17F-F56DEDCA7127}"/>
                </a:ext>
              </a:extLst>
            </p:cNvPr>
            <p:cNvSpPr/>
            <p:nvPr/>
          </p:nvSpPr>
          <p:spPr bwMode="auto">
            <a:xfrm>
              <a:off x="4316413" y="5487988"/>
              <a:ext cx="61912" cy="6191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D77FC84-A091-4D9E-85F7-86D857E4F4CC}"/>
                </a:ext>
              </a:extLst>
            </p:cNvPr>
            <p:cNvSpPr/>
            <p:nvPr/>
          </p:nvSpPr>
          <p:spPr bwMode="auto">
            <a:xfrm>
              <a:off x="4117975" y="4976813"/>
              <a:ext cx="61913" cy="6191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46A6E1A-8229-4F63-8FFE-D5FA236A6406}"/>
                </a:ext>
              </a:extLst>
            </p:cNvPr>
            <p:cNvSpPr/>
            <p:nvPr/>
          </p:nvSpPr>
          <p:spPr bwMode="auto">
            <a:xfrm>
              <a:off x="4284663" y="4976813"/>
              <a:ext cx="61912" cy="61912"/>
            </a:xfrm>
            <a:prstGeom prst="ellipse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0C84798-599B-4935-AD01-15FC048190AB}"/>
                </a:ext>
              </a:extLst>
            </p:cNvPr>
            <p:cNvSpPr/>
            <p:nvPr/>
          </p:nvSpPr>
          <p:spPr bwMode="auto">
            <a:xfrm>
              <a:off x="4437063" y="5419725"/>
              <a:ext cx="61912" cy="61913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1FE9922-B032-4297-A7AE-41A5837BCC5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165267" y="7674246"/>
            <a:ext cx="4304273" cy="1750819"/>
            <a:chOff x="3499658" y="3733800"/>
            <a:chExt cx="2520142" cy="1125589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7C45DC6-49E3-4710-8606-C14DA2146000}"/>
                </a:ext>
              </a:extLst>
            </p:cNvPr>
            <p:cNvSpPr/>
            <p:nvPr/>
          </p:nvSpPr>
          <p:spPr>
            <a:xfrm>
              <a:off x="3978930" y="4101598"/>
              <a:ext cx="123784" cy="12365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C082F99-6A43-406C-B23D-7408169538E1}"/>
                </a:ext>
              </a:extLst>
            </p:cNvPr>
            <p:cNvSpPr/>
            <p:nvPr/>
          </p:nvSpPr>
          <p:spPr>
            <a:xfrm>
              <a:off x="4664511" y="4405982"/>
              <a:ext cx="123784" cy="12365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1AEF9B86-C173-4DCF-B242-F833EE488434}"/>
                </a:ext>
              </a:extLst>
            </p:cNvPr>
            <p:cNvSpPr/>
            <p:nvPr/>
          </p:nvSpPr>
          <p:spPr>
            <a:xfrm>
              <a:off x="5730969" y="3949406"/>
              <a:ext cx="123784" cy="123657"/>
            </a:xfrm>
            <a:prstGeom prst="ellipse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3963C65-68B5-4511-945D-52B4C8A80EBB}"/>
                </a:ext>
              </a:extLst>
            </p:cNvPr>
            <p:cNvSpPr/>
            <p:nvPr/>
          </p:nvSpPr>
          <p:spPr>
            <a:xfrm>
              <a:off x="5197740" y="4253790"/>
              <a:ext cx="123784" cy="123657"/>
            </a:xfrm>
            <a:prstGeom prst="ellipse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/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FC455B36-9C12-4078-93AB-DF902459144C}"/>
                </a:ext>
              </a:extLst>
            </p:cNvPr>
            <p:cNvSpPr/>
            <p:nvPr/>
          </p:nvSpPr>
          <p:spPr>
            <a:xfrm>
              <a:off x="3499658" y="3733800"/>
              <a:ext cx="2520142" cy="1125589"/>
            </a:xfrm>
            <a:custGeom>
              <a:avLst/>
              <a:gdLst>
                <a:gd name="connsiteX0" fmla="*/ 91440 w 3106189"/>
                <a:gd name="connsiteY0" fmla="*/ 556953 h 1540626"/>
                <a:gd name="connsiteX1" fmla="*/ 789709 w 3106189"/>
                <a:gd name="connsiteY1" fmla="*/ 1421477 h 1540626"/>
                <a:gd name="connsiteX2" fmla="*/ 2186247 w 3106189"/>
                <a:gd name="connsiteY2" fmla="*/ 1271848 h 1540626"/>
                <a:gd name="connsiteX3" fmla="*/ 3034145 w 3106189"/>
                <a:gd name="connsiteY3" fmla="*/ 540328 h 1540626"/>
                <a:gd name="connsiteX4" fmla="*/ 2618509 w 3106189"/>
                <a:gd name="connsiteY4" fmla="*/ 8313 h 1540626"/>
                <a:gd name="connsiteX5" fmla="*/ 1338349 w 3106189"/>
                <a:gd name="connsiteY5" fmla="*/ 490451 h 1540626"/>
                <a:gd name="connsiteX6" fmla="*/ 573578 w 3106189"/>
                <a:gd name="connsiteY6" fmla="*/ 224444 h 1540626"/>
                <a:gd name="connsiteX7" fmla="*/ 241069 w 3106189"/>
                <a:gd name="connsiteY7" fmla="*/ 207819 h 1540626"/>
                <a:gd name="connsiteX8" fmla="*/ 91440 w 3106189"/>
                <a:gd name="connsiteY8" fmla="*/ 556953 h 154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06189" h="1540626">
                  <a:moveTo>
                    <a:pt x="91440" y="556953"/>
                  </a:moveTo>
                  <a:cubicBezTo>
                    <a:pt x="182880" y="759229"/>
                    <a:pt x="440575" y="1302328"/>
                    <a:pt x="789709" y="1421477"/>
                  </a:cubicBezTo>
                  <a:cubicBezTo>
                    <a:pt x="1138843" y="1540626"/>
                    <a:pt x="1812174" y="1418706"/>
                    <a:pt x="2186247" y="1271848"/>
                  </a:cubicBezTo>
                  <a:cubicBezTo>
                    <a:pt x="2560320" y="1124990"/>
                    <a:pt x="2962101" y="750917"/>
                    <a:pt x="3034145" y="540328"/>
                  </a:cubicBezTo>
                  <a:cubicBezTo>
                    <a:pt x="3106189" y="329739"/>
                    <a:pt x="2901142" y="16626"/>
                    <a:pt x="2618509" y="8313"/>
                  </a:cubicBezTo>
                  <a:cubicBezTo>
                    <a:pt x="2335876" y="0"/>
                    <a:pt x="1679171" y="454429"/>
                    <a:pt x="1338349" y="490451"/>
                  </a:cubicBezTo>
                  <a:cubicBezTo>
                    <a:pt x="997527" y="526473"/>
                    <a:pt x="756458" y="271549"/>
                    <a:pt x="573578" y="224444"/>
                  </a:cubicBezTo>
                  <a:cubicBezTo>
                    <a:pt x="390698" y="177339"/>
                    <a:pt x="321425" y="157943"/>
                    <a:pt x="241069" y="207819"/>
                  </a:cubicBezTo>
                  <a:cubicBezTo>
                    <a:pt x="160713" y="257695"/>
                    <a:pt x="0" y="354677"/>
                    <a:pt x="91440" y="556953"/>
                  </a:cubicBezTo>
                  <a:close/>
                </a:path>
              </a:pathLst>
            </a:custGeom>
            <a:noFill/>
            <a:ln w="76200"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0E18200-04F7-4C43-85FF-7A0389A6528A}"/>
                </a:ext>
              </a:extLst>
            </p:cNvPr>
            <p:cNvSpPr/>
            <p:nvPr/>
          </p:nvSpPr>
          <p:spPr>
            <a:xfrm>
              <a:off x="5438962" y="4114280"/>
              <a:ext cx="123784" cy="123657"/>
            </a:xfrm>
            <a:prstGeom prst="ellipse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B771BC4-693A-458E-A446-A3511BC19C7B}"/>
                </a:ext>
              </a:extLst>
            </p:cNvPr>
            <p:cNvSpPr/>
            <p:nvPr/>
          </p:nvSpPr>
          <p:spPr>
            <a:xfrm>
              <a:off x="4267762" y="4405982"/>
              <a:ext cx="123786" cy="12365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D4995E9-0F0A-4FFF-995E-5AFB1471008F}"/>
              </a:ext>
            </a:extLst>
          </p:cNvPr>
          <p:cNvGrpSpPr>
            <a:grpSpLocks/>
          </p:cNvGrpSpPr>
          <p:nvPr/>
        </p:nvGrpSpPr>
        <p:grpSpPr bwMode="auto">
          <a:xfrm>
            <a:off x="13240631" y="6110595"/>
            <a:ext cx="2225290" cy="2442300"/>
            <a:chOff x="6632733" y="5156433"/>
            <a:chExt cx="606267" cy="71096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9F80197-D1EC-4FA8-8001-7E2073711A1B}"/>
                </a:ext>
              </a:extLst>
            </p:cNvPr>
            <p:cNvSpPr/>
            <p:nvPr/>
          </p:nvSpPr>
          <p:spPr>
            <a:xfrm>
              <a:off x="6751765" y="5340523"/>
              <a:ext cx="61896" cy="6189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1BE0E37-6455-4A17-ABA5-680D37648930}"/>
                </a:ext>
              </a:extLst>
            </p:cNvPr>
            <p:cNvSpPr/>
            <p:nvPr/>
          </p:nvSpPr>
          <p:spPr>
            <a:xfrm>
              <a:off x="7056486" y="5340523"/>
              <a:ext cx="61896" cy="6189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35" name="Freeform 44">
              <a:extLst>
                <a:ext uri="{FF2B5EF4-FFF2-40B4-BE49-F238E27FC236}">
                  <a16:creationId xmlns:a16="http://schemas.microsoft.com/office/drawing/2014/main" id="{4241D1C8-C0DF-4266-9978-0563109B40FB}"/>
                </a:ext>
              </a:extLst>
            </p:cNvPr>
            <p:cNvSpPr/>
            <p:nvPr/>
          </p:nvSpPr>
          <p:spPr>
            <a:xfrm>
              <a:off x="6632733" y="5156433"/>
              <a:ext cx="606267" cy="710968"/>
            </a:xfrm>
            <a:custGeom>
              <a:avLst/>
              <a:gdLst>
                <a:gd name="connsiteX0" fmla="*/ 22123 w 1494503"/>
                <a:gd name="connsiteY0" fmla="*/ 412955 h 1752600"/>
                <a:gd name="connsiteX1" fmla="*/ 213852 w 1494503"/>
                <a:gd name="connsiteY1" fmla="*/ 1238864 h 1752600"/>
                <a:gd name="connsiteX2" fmla="*/ 936523 w 1494503"/>
                <a:gd name="connsiteY2" fmla="*/ 1637071 h 1752600"/>
                <a:gd name="connsiteX3" fmla="*/ 1393723 w 1494503"/>
                <a:gd name="connsiteY3" fmla="*/ 545690 h 1752600"/>
                <a:gd name="connsiteX4" fmla="*/ 1319981 w 1494503"/>
                <a:gd name="connsiteY4" fmla="*/ 58993 h 1752600"/>
                <a:gd name="connsiteX5" fmla="*/ 346588 w 1494503"/>
                <a:gd name="connsiteY5" fmla="*/ 191729 h 1752600"/>
                <a:gd name="connsiteX6" fmla="*/ 22123 w 1494503"/>
                <a:gd name="connsiteY6" fmla="*/ 412955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4503" h="1752600">
                  <a:moveTo>
                    <a:pt x="22123" y="412955"/>
                  </a:moveTo>
                  <a:cubicBezTo>
                    <a:pt x="0" y="587478"/>
                    <a:pt x="61452" y="1034845"/>
                    <a:pt x="213852" y="1238864"/>
                  </a:cubicBezTo>
                  <a:cubicBezTo>
                    <a:pt x="366252" y="1442883"/>
                    <a:pt x="739878" y="1752600"/>
                    <a:pt x="936523" y="1637071"/>
                  </a:cubicBezTo>
                  <a:cubicBezTo>
                    <a:pt x="1133168" y="1521542"/>
                    <a:pt x="1329813" y="808703"/>
                    <a:pt x="1393723" y="545690"/>
                  </a:cubicBezTo>
                  <a:cubicBezTo>
                    <a:pt x="1457633" y="282677"/>
                    <a:pt x="1494503" y="117986"/>
                    <a:pt x="1319981" y="58993"/>
                  </a:cubicBezTo>
                  <a:cubicBezTo>
                    <a:pt x="1145459" y="0"/>
                    <a:pt x="560440" y="135194"/>
                    <a:pt x="346588" y="191729"/>
                  </a:cubicBezTo>
                  <a:cubicBezTo>
                    <a:pt x="132737" y="248265"/>
                    <a:pt x="44246" y="238433"/>
                    <a:pt x="22123" y="412955"/>
                  </a:cubicBezTo>
                  <a:close/>
                </a:path>
              </a:pathLst>
            </a:cu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8419913-6503-4518-AC74-98A8BF33669F}"/>
                </a:ext>
              </a:extLst>
            </p:cNvPr>
            <p:cNvSpPr>
              <a:spLocks/>
            </p:cNvSpPr>
            <p:nvPr/>
          </p:nvSpPr>
          <p:spPr>
            <a:xfrm>
              <a:off x="6886667" y="5562700"/>
              <a:ext cx="61897" cy="61893"/>
            </a:xfrm>
            <a:prstGeom prst="ellipse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A15C8EC-4053-4499-A0EF-F4BAA9C6D91C}"/>
              </a:ext>
            </a:extLst>
          </p:cNvPr>
          <p:cNvGrpSpPr/>
          <p:nvPr/>
        </p:nvGrpSpPr>
        <p:grpSpPr>
          <a:xfrm>
            <a:off x="14147493" y="4004403"/>
            <a:ext cx="3913437" cy="2331329"/>
            <a:chOff x="12595241" y="10105685"/>
            <a:chExt cx="2807645" cy="1344383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35E84A0-5AA9-4A09-ABE3-34C1C993433A}"/>
                </a:ext>
              </a:extLst>
            </p:cNvPr>
            <p:cNvSpPr/>
            <p:nvPr/>
          </p:nvSpPr>
          <p:spPr>
            <a:xfrm>
              <a:off x="13158864" y="10613427"/>
              <a:ext cx="136107" cy="12483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5B0B6D-09CF-4F75-A233-D45AE31B6625}"/>
                </a:ext>
              </a:extLst>
            </p:cNvPr>
            <p:cNvSpPr/>
            <p:nvPr/>
          </p:nvSpPr>
          <p:spPr>
            <a:xfrm>
              <a:off x="14505975" y="10947922"/>
              <a:ext cx="134363" cy="124836"/>
            </a:xfrm>
            <a:prstGeom prst="ellipse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B42AC9E-C2DB-4B48-B8FE-3D20288BC64E}"/>
                </a:ext>
              </a:extLst>
            </p:cNvPr>
            <p:cNvSpPr/>
            <p:nvPr/>
          </p:nvSpPr>
          <p:spPr>
            <a:xfrm>
              <a:off x="13828929" y="10613427"/>
              <a:ext cx="136107" cy="12483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0472F0A-083D-46EA-9E5E-246A6948698E}"/>
                </a:ext>
              </a:extLst>
            </p:cNvPr>
            <p:cNvSpPr/>
            <p:nvPr/>
          </p:nvSpPr>
          <p:spPr>
            <a:xfrm>
              <a:off x="15063893" y="10613427"/>
              <a:ext cx="136107" cy="124836"/>
            </a:xfrm>
            <a:prstGeom prst="ellipse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/>
            </a:p>
          </p:txBody>
        </p:sp>
        <p:sp>
          <p:nvSpPr>
            <p:cNvPr id="30" name="Freeform 51">
              <a:extLst>
                <a:ext uri="{FF2B5EF4-FFF2-40B4-BE49-F238E27FC236}">
                  <a16:creationId xmlns:a16="http://schemas.microsoft.com/office/drawing/2014/main" id="{C742605B-30F3-494C-A992-3113F0C949AA}"/>
                </a:ext>
              </a:extLst>
            </p:cNvPr>
            <p:cNvSpPr/>
            <p:nvPr/>
          </p:nvSpPr>
          <p:spPr>
            <a:xfrm>
              <a:off x="12595241" y="10105685"/>
              <a:ext cx="2807645" cy="1344383"/>
            </a:xfrm>
            <a:custGeom>
              <a:avLst/>
              <a:gdLst>
                <a:gd name="connsiteX0" fmla="*/ 130233 w 2831870"/>
                <a:gd name="connsiteY0" fmla="*/ 354676 h 1643149"/>
                <a:gd name="connsiteX1" fmla="*/ 429491 w 2831870"/>
                <a:gd name="connsiteY1" fmla="*/ 1136072 h 1643149"/>
                <a:gd name="connsiteX2" fmla="*/ 1443644 w 2831870"/>
                <a:gd name="connsiteY2" fmla="*/ 1052945 h 1643149"/>
                <a:gd name="connsiteX3" fmla="*/ 1576648 w 2831870"/>
                <a:gd name="connsiteY3" fmla="*/ 1551709 h 1643149"/>
                <a:gd name="connsiteX4" fmla="*/ 2308168 w 2831870"/>
                <a:gd name="connsiteY4" fmla="*/ 1518458 h 1643149"/>
                <a:gd name="connsiteX5" fmla="*/ 2823557 w 2831870"/>
                <a:gd name="connsiteY5" fmla="*/ 803563 h 1643149"/>
                <a:gd name="connsiteX6" fmla="*/ 2358044 w 2831870"/>
                <a:gd name="connsiteY6" fmla="*/ 72043 h 1643149"/>
                <a:gd name="connsiteX7" fmla="*/ 1210888 w 2831870"/>
                <a:gd name="connsiteY7" fmla="*/ 371302 h 1643149"/>
                <a:gd name="connsiteX8" fmla="*/ 130233 w 2831870"/>
                <a:gd name="connsiteY8" fmla="*/ 354676 h 1643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1870" h="1643149">
                  <a:moveTo>
                    <a:pt x="130233" y="354676"/>
                  </a:moveTo>
                  <a:cubicBezTo>
                    <a:pt x="0" y="482138"/>
                    <a:pt x="210589" y="1019694"/>
                    <a:pt x="429491" y="1136072"/>
                  </a:cubicBezTo>
                  <a:cubicBezTo>
                    <a:pt x="648393" y="1252450"/>
                    <a:pt x="1252451" y="983672"/>
                    <a:pt x="1443644" y="1052945"/>
                  </a:cubicBezTo>
                  <a:cubicBezTo>
                    <a:pt x="1634837" y="1122218"/>
                    <a:pt x="1432561" y="1474123"/>
                    <a:pt x="1576648" y="1551709"/>
                  </a:cubicBezTo>
                  <a:cubicBezTo>
                    <a:pt x="1720735" y="1629295"/>
                    <a:pt x="2100350" y="1643149"/>
                    <a:pt x="2308168" y="1518458"/>
                  </a:cubicBezTo>
                  <a:cubicBezTo>
                    <a:pt x="2515986" y="1393767"/>
                    <a:pt x="2815244" y="1044632"/>
                    <a:pt x="2823557" y="803563"/>
                  </a:cubicBezTo>
                  <a:cubicBezTo>
                    <a:pt x="2831870" y="562494"/>
                    <a:pt x="2626822" y="144087"/>
                    <a:pt x="2358044" y="72043"/>
                  </a:cubicBezTo>
                  <a:cubicBezTo>
                    <a:pt x="2089266" y="0"/>
                    <a:pt x="1582190" y="329738"/>
                    <a:pt x="1210888" y="371302"/>
                  </a:cubicBezTo>
                  <a:cubicBezTo>
                    <a:pt x="839586" y="412866"/>
                    <a:pt x="260466" y="227214"/>
                    <a:pt x="130233" y="354676"/>
                  </a:cubicBezTo>
                  <a:close/>
                </a:path>
              </a:pathLst>
            </a:cu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A1F731A-761E-4FE7-9B10-99C1AD785780}"/>
                </a:ext>
              </a:extLst>
            </p:cNvPr>
            <p:cNvSpPr/>
            <p:nvPr/>
          </p:nvSpPr>
          <p:spPr>
            <a:xfrm>
              <a:off x="14481546" y="10424574"/>
              <a:ext cx="136107" cy="12483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3BA1E62-2607-4E8E-97D2-68F20627F943}"/>
                </a:ext>
              </a:extLst>
            </p:cNvPr>
            <p:cNvSpPr/>
            <p:nvPr/>
          </p:nvSpPr>
          <p:spPr>
            <a:xfrm>
              <a:off x="14826578" y="10424574"/>
              <a:ext cx="136107" cy="124836"/>
            </a:xfrm>
            <a:prstGeom prst="ellipse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33524707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Lato Bold"/>
        <a:ea typeface="Lato Bold"/>
        <a:cs typeface="Lato Bold"/>
      </a:majorFont>
      <a:minorFont>
        <a:latin typeface="Lato Bold"/>
        <a:ea typeface="Lato Bold"/>
        <a:cs typeface="Lato Bold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Lat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Lato Regular"/>
            <a:ea typeface="Lato Regular"/>
            <a:cs typeface="Lato Regular"/>
            <a:sym typeface="Lat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Lato Bold"/>
        <a:ea typeface="Lato Bold"/>
        <a:cs typeface="Lato Bold"/>
      </a:majorFont>
      <a:minorFont>
        <a:latin typeface="Lato Bold"/>
        <a:ea typeface="Lato Bold"/>
        <a:cs typeface="Lato Bold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Lat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Lato Regular"/>
            <a:ea typeface="Lato Regular"/>
            <a:cs typeface="Lato Regular"/>
            <a:sym typeface="Lat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17718</TotalTime>
  <Words>1590</Words>
  <Application>Microsoft Office PowerPoint</Application>
  <PresentationFormat>Custom</PresentationFormat>
  <Paragraphs>246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Calibri</vt:lpstr>
      <vt:lpstr>Cambria Math</vt:lpstr>
      <vt:lpstr>cmmi10</vt:lpstr>
      <vt:lpstr>Gill Sans MT</vt:lpstr>
      <vt:lpstr>Gotham Bold</vt:lpstr>
      <vt:lpstr>Lato Bold</vt:lpstr>
      <vt:lpstr>Lato Regular</vt:lpstr>
      <vt:lpstr>Vivaldi</vt:lpstr>
      <vt:lpstr>20_BasicBlack</vt:lpstr>
      <vt:lpstr>Online Algos: Old and New Set Cover: Beyond the Worst case </vt:lpstr>
      <vt:lpstr>analysis of algorithms</vt:lpstr>
      <vt:lpstr>price of uncertainty</vt:lpstr>
      <vt:lpstr>going beyond the worst case</vt:lpstr>
      <vt:lpstr>Known Input Distributions</vt:lpstr>
      <vt:lpstr>roadmap for today</vt:lpstr>
      <vt:lpstr>Stochastic Model</vt:lpstr>
      <vt:lpstr>Special solutions: Universal Maps</vt:lpstr>
      <vt:lpstr>Universal Solutions</vt:lpstr>
      <vt:lpstr>Universal Solutions</vt:lpstr>
      <vt:lpstr>Exists Good Universal Map</vt:lpstr>
      <vt:lpstr>Exists Good Universal Map</vt:lpstr>
      <vt:lpstr>Wrap-up</vt:lpstr>
      <vt:lpstr>roadmap for today</vt:lpstr>
      <vt:lpstr>roadmap for today</vt:lpstr>
      <vt:lpstr>Random Order</vt:lpstr>
      <vt:lpstr>Random Order (RO) model</vt:lpstr>
      <vt:lpstr>LearnOrCover</vt:lpstr>
      <vt:lpstr>LearnOrCover</vt:lpstr>
      <vt:lpstr>PowerPoint Presentation</vt:lpstr>
      <vt:lpstr>LearnOrCover</vt:lpstr>
      <vt:lpstr>LearnOrCover</vt:lpstr>
      <vt:lpstr>picture for set cover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Algorithms: going beyond the worst-case</dc:title>
  <cp:lastModifiedBy>Anupam Gupta</cp:lastModifiedBy>
  <cp:revision>245</cp:revision>
  <dcterms:modified xsi:type="dcterms:W3CDTF">2025-01-29T14:54:24Z</dcterms:modified>
</cp:coreProperties>
</file>